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61"/>
  </p:notesMasterIdLst>
  <p:handoutMasterIdLst>
    <p:handoutMasterId r:id="rId62"/>
  </p:handoutMasterIdLst>
  <p:sldIdLst>
    <p:sldId id="298" r:id="rId2"/>
    <p:sldId id="297" r:id="rId3"/>
    <p:sldId id="334" r:id="rId4"/>
    <p:sldId id="257" r:id="rId5"/>
    <p:sldId id="258" r:id="rId6"/>
    <p:sldId id="259" r:id="rId7"/>
    <p:sldId id="300" r:id="rId8"/>
    <p:sldId id="261" r:id="rId9"/>
    <p:sldId id="296" r:id="rId10"/>
    <p:sldId id="30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304" r:id="rId23"/>
    <p:sldId id="306" r:id="rId24"/>
    <p:sldId id="308" r:id="rId25"/>
    <p:sldId id="310" r:id="rId26"/>
    <p:sldId id="312" r:id="rId27"/>
    <p:sldId id="314" r:id="rId28"/>
    <p:sldId id="316" r:id="rId29"/>
    <p:sldId id="338" r:id="rId30"/>
    <p:sldId id="320" r:id="rId31"/>
    <p:sldId id="322" r:id="rId32"/>
    <p:sldId id="323" r:id="rId33"/>
    <p:sldId id="325" r:id="rId34"/>
    <p:sldId id="327" r:id="rId35"/>
    <p:sldId id="329" r:id="rId36"/>
    <p:sldId id="331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335" r:id="rId59"/>
    <p:sldId id="337" r:id="rId60"/>
  </p:sldIdLst>
  <p:sldSz cx="12192000" cy="6858000"/>
  <p:notesSz cx="9823450" cy="6808788"/>
  <p:embeddedFontLst>
    <p:embeddedFont>
      <p:font typeface="Arial Narrow" panose="020B0606020202030204" pitchFamily="34" charset="0"/>
      <p:regular r:id="rId63"/>
      <p:bold r:id="rId64"/>
      <p:italic r:id="rId65"/>
      <p:boldItalic r:id="rId66"/>
    </p:embeddedFont>
    <p:embeddedFont>
      <p:font typeface="Questrial" panose="020B0604020202020204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4B0186-0E2B-4EC6-B600-59FD186A47E1}">
  <a:tblStyle styleId="{504B0186-0E2B-4EC6-B600-59FD186A47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6" autoAdjust="0"/>
  </p:normalViewPr>
  <p:slideViewPr>
    <p:cSldViewPr>
      <p:cViewPr varScale="1">
        <p:scale>
          <a:sx n="71" d="100"/>
          <a:sy n="71" d="100"/>
        </p:scale>
        <p:origin x="39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76;&#1084;&#1080;&#1085;\Desktop\UMC\&#1054;&#1088;&#1075;&#1072;&#1085;&#1080;&#1079;&#1072;&#1094;&#1080;&#1103;%20&#1059;&#1052;&#1057;\&#1054;&#1090;&#1095;&#1077;&#1090;%20&#1086;%20&#1076;&#1077;&#1103;&#1090;&#1077;&#1083;&#1100;&#1085;&#1086;&#1089;&#1090;&#1080;%20&#1059;&#1052;&#1057;%20&#1079;&#1072;%20&#1072;&#1074;&#1075;&#1091;&#1089;&#1090;-&#1089;&#1077;&#1085;&#1090;_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Лист1!$B$2:$B$32</c:f>
              <c:strCache>
                <c:ptCount val="31"/>
                <c:pt idx="0">
                  <c:v>Южная Корея</c:v>
                </c:pt>
                <c:pt idx="1">
                  <c:v>Российская Федерация</c:v>
                </c:pt>
                <c:pt idx="2">
                  <c:v>КНР</c:v>
                </c:pt>
                <c:pt idx="3">
                  <c:v>Испания</c:v>
                </c:pt>
                <c:pt idx="4">
                  <c:v>Республика Беларусь</c:v>
                </c:pt>
                <c:pt idx="5">
                  <c:v>Турция</c:v>
                </c:pt>
                <c:pt idx="6">
                  <c:v>Кыргызстан</c:v>
                </c:pt>
                <c:pt idx="7">
                  <c:v>Таджикистан</c:v>
                </c:pt>
                <c:pt idx="8">
                  <c:v>Германия </c:v>
                </c:pt>
                <c:pt idx="9">
                  <c:v>Италия</c:v>
                </c:pt>
                <c:pt idx="10">
                  <c:v>Латвия</c:v>
                </c:pt>
                <c:pt idx="11">
                  <c:v>Франция</c:v>
                </c:pt>
                <c:pt idx="12">
                  <c:v>Малайзия </c:v>
                </c:pt>
                <c:pt idx="13">
                  <c:v>Азербайджан</c:v>
                </c:pt>
                <c:pt idx="14">
                  <c:v>Австрия</c:v>
                </c:pt>
                <c:pt idx="15">
                  <c:v>Болгария</c:v>
                </c:pt>
                <c:pt idx="16">
                  <c:v>Великобритания</c:v>
                </c:pt>
                <c:pt idx="17">
                  <c:v>Румыния</c:v>
                </c:pt>
                <c:pt idx="18">
                  <c:v>Швейцария </c:v>
                </c:pt>
                <c:pt idx="19">
                  <c:v>Япония</c:v>
                </c:pt>
                <c:pt idx="20">
                  <c:v>Армения</c:v>
                </c:pt>
                <c:pt idx="21">
                  <c:v>Узбекистан</c:v>
                </c:pt>
                <c:pt idx="22">
                  <c:v>Украина </c:v>
                </c:pt>
                <c:pt idx="23">
                  <c:v>Греция</c:v>
                </c:pt>
                <c:pt idx="24">
                  <c:v>Кипр</c:v>
                </c:pt>
                <c:pt idx="25">
                  <c:v>Нидерланды </c:v>
                </c:pt>
                <c:pt idx="26">
                  <c:v>Польша</c:v>
                </c:pt>
                <c:pt idx="27">
                  <c:v>Словакия</c:v>
                </c:pt>
                <c:pt idx="28">
                  <c:v>Чехия</c:v>
                </c:pt>
                <c:pt idx="29">
                  <c:v>Тайланд</c:v>
                </c:pt>
                <c:pt idx="30">
                  <c:v>США</c:v>
                </c:pt>
              </c:strCache>
            </c:strRef>
          </c:cat>
          <c:val>
            <c:numRef>
              <c:f>Лист1!$C$2:$C$32</c:f>
              <c:numCache>
                <c:formatCode>General</c:formatCode>
                <c:ptCount val="31"/>
                <c:pt idx="0">
                  <c:v>18</c:v>
                </c:pt>
                <c:pt idx="1">
                  <c:v>13</c:v>
                </c:pt>
                <c:pt idx="2">
                  <c:v>11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5008704"/>
        <c:axId val="195009096"/>
      </c:barChart>
      <c:catAx>
        <c:axId val="195008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195009096"/>
        <c:crosses val="autoZero"/>
        <c:auto val="1"/>
        <c:lblAlgn val="ctr"/>
        <c:lblOffset val="100"/>
        <c:noMultiLvlLbl val="0"/>
      </c:catAx>
      <c:valAx>
        <c:axId val="195009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95008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Академическая мобильность</a:t>
            </a:r>
          </a:p>
        </c:rich>
      </c:tx>
      <c:layout>
        <c:manualLayout>
          <c:xMode val="edge"/>
          <c:yMode val="edge"/>
          <c:x val="0.13063471858868897"/>
          <c:y val="3.8664952045882404E-2"/>
        </c:manualLayout>
      </c:layout>
      <c:overlay val="0"/>
    </c:title>
    <c:autoTitleDeleted val="0"/>
    <c:view3D>
      <c:rotX val="20"/>
      <c:rotY val="2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08426028387388"/>
          <c:y val="0.20541008145715697"/>
          <c:w val="0.52242604118027058"/>
          <c:h val="0.645891537092297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Мобильность</c:v>
                </c:pt>
              </c:strCache>
            </c:strRef>
          </c:tx>
          <c:dLbls>
            <c:dLbl>
              <c:idx val="0"/>
              <c:layout>
                <c:manualLayout>
                  <c:x val="6.0734439064329133E-2"/>
                  <c:y val="0.1126704426961477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134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21673052444399"/>
                  <c:y val="-0.1987013980303408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100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037828537070558E-2"/>
                  <c:y val="-0.1169197822551950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35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Исходящая</c:v>
                </c:pt>
                <c:pt idx="1">
                  <c:v>Входящая</c:v>
                </c:pt>
                <c:pt idx="2">
                  <c:v>Двойной диплом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134</c:v>
                </c:pt>
                <c:pt idx="1">
                  <c:v>100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836961180015"/>
          <c:y val="0.2699121581466894"/>
          <c:w val="0.34316303881998506"/>
          <c:h val="0.51289409714717482"/>
        </c:manualLayout>
      </c:layout>
      <c:overlay val="0"/>
      <c:txPr>
        <a:bodyPr/>
        <a:lstStyle/>
        <a:p>
          <a:pPr>
            <a:defRPr sz="1200" b="1" i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800" i="1"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</a:rPr>
              <a:t>Финансирование мобильности:</a:t>
            </a:r>
          </a:p>
        </c:rich>
      </c:tx>
      <c:layout>
        <c:manualLayout>
          <c:xMode val="edge"/>
          <c:yMode val="edge"/>
          <c:x val="0.11999971528965719"/>
          <c:y val="3.33331000307959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58011630417502"/>
          <c:y val="0.18450488842614807"/>
          <c:w val="0.46177028145990162"/>
          <c:h val="0.60888807505499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мобильности: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Обмен </c:v>
                </c:pt>
                <c:pt idx="1">
                  <c:v>Грант МОН РК</c:v>
                </c:pt>
                <c:pt idx="2">
                  <c:v>Зарубежный грант           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12</c:v>
                </c:pt>
                <c:pt idx="2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021144340512201"/>
          <c:y val="0.21888560709986291"/>
          <c:w val="0.37250457315988644"/>
          <c:h val="0.48727329408266445"/>
        </c:manualLayout>
      </c:layout>
      <c:overlay val="0"/>
      <c:txPr>
        <a:bodyPr/>
        <a:lstStyle/>
        <a:p>
          <a:pPr>
            <a:defRPr sz="1200" b="1" i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65042830074757"/>
          <c:y val="5.3099043557829323E-2"/>
          <c:w val="0.5486132188489321"/>
          <c:h val="0.593404144337156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уволенных сотрудников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2014-2015 уч.год</c:v>
                </c:pt>
                <c:pt idx="1">
                  <c:v>2015-2016 уч. год</c:v>
                </c:pt>
                <c:pt idx="2">
                  <c:v>2016-2017 уч.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</c:v>
                </c:pt>
                <c:pt idx="1">
                  <c:v>158</c:v>
                </c:pt>
                <c:pt idx="2">
                  <c:v>138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принятых сотрудников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2014-2015 уч.год</c:v>
                </c:pt>
                <c:pt idx="1">
                  <c:v>2015-2016 уч. год</c:v>
                </c:pt>
                <c:pt idx="2">
                  <c:v>2016-2017 уч.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196</c:v>
                </c:pt>
                <c:pt idx="1">
                  <c:v>171</c:v>
                </c:pt>
                <c:pt idx="2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98126496"/>
        <c:axId val="198125320"/>
        <c:axId val="0"/>
      </c:bar3DChart>
      <c:catAx>
        <c:axId val="19812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125320"/>
        <c:crosses val="autoZero"/>
        <c:auto val="1"/>
        <c:lblAlgn val="ctr"/>
        <c:lblOffset val="100"/>
        <c:noMultiLvlLbl val="0"/>
      </c:catAx>
      <c:valAx>
        <c:axId val="198125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81264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0.17329</cdr:x>
      <cdr:y>0.10204</cdr:y>
    </cdr:to>
    <cdr:sp macro="" textlink="">
      <cdr:nvSpPr>
        <cdr:cNvPr id="2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0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140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ysClr val="windowText" lastClr="000000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0.17329</cdr:x>
      <cdr:y>0.10204</cdr:y>
    </cdr:to>
    <cdr:sp macro="" textlink="">
      <cdr:nvSpPr>
        <cdr:cNvPr id="3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0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140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ysClr val="windowText" lastClr="000000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0.19495</cdr:x>
      <cdr:y>0.10526</cdr:y>
    </cdr:from>
    <cdr:to>
      <cdr:x>0.36823</cdr:x>
      <cdr:y>0.2073</cdr:y>
    </cdr:to>
    <cdr:sp macro="" textlink="">
      <cdr:nvSpPr>
        <cdr:cNvPr id="4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85884" y="285752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158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ysClr val="windowText" lastClr="000000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0.2491</cdr:x>
      <cdr:y>0.05263</cdr:y>
    </cdr:from>
    <cdr:to>
      <cdr:x>0.42239</cdr:x>
      <cdr:y>0.15467</cdr:y>
    </cdr:to>
    <cdr:sp macro="" textlink="">
      <cdr:nvSpPr>
        <cdr:cNvPr id="5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43074" y="142876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171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ysClr val="windowText" lastClr="000000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0.30325</cdr:x>
      <cdr:y>0.15789</cdr:y>
    </cdr:from>
    <cdr:to>
      <cdr:x>0.47654</cdr:x>
      <cdr:y>0.25993</cdr:y>
    </cdr:to>
    <cdr:sp macro="" textlink="">
      <cdr:nvSpPr>
        <cdr:cNvPr id="6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00264" y="428628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138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ysClr val="windowText" lastClr="000000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0.37906</cdr:x>
      <cdr:y>0.26316</cdr:y>
    </cdr:from>
    <cdr:to>
      <cdr:x>0.55235</cdr:x>
      <cdr:y>0.3652</cdr:y>
    </cdr:to>
    <cdr:sp macro="" textlink="">
      <cdr:nvSpPr>
        <cdr:cNvPr id="7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0330" y="714380"/>
          <a:ext cx="11430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marL="0" marR="0" lvl="0" indent="450850" algn="just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pitchFamily="34" charset="0"/>
              <a:cs typeface="Arial" pitchFamily="34" charset="0"/>
            </a:rPr>
            <a:t>106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56829" cy="3404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64350" y="0"/>
            <a:ext cx="4256829" cy="3404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26E8A-565B-422A-822D-BE0A4E884CDD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7167"/>
            <a:ext cx="4256829" cy="3404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64350" y="6467167"/>
            <a:ext cx="4256829" cy="3404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41F13-AE42-4033-ACD2-28CA5B2BF8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44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256829" cy="340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564348" y="0"/>
            <a:ext cx="4256829" cy="340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Char char="○"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Char char="■"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Char char="●"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Char char="○"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Char char="■"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Char char="●"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Char char="○"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Char char="■"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6467166"/>
            <a:ext cx="4256829" cy="340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564348" y="6467166"/>
            <a:ext cx="4256829" cy="340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7752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563809-B55A-401E-B099-82708EE51D6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73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98112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8845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03239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826879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331524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77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67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655679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615562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32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93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993138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12041F-A66E-4699-A676-07A5CCB32474}" type="slidenum">
              <a:rPr lang="ru-RU" smtClean="0">
                <a:cs typeface="Arial" pitchFamily="34" charset="0"/>
              </a:rPr>
              <a:pPr/>
              <a:t>36</a:t>
            </a:fld>
            <a:endParaRPr 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00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39536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262162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727717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173160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5" name="Shape 70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4226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589887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594976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329456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0" name="Shape 79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9865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46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7" name="Shape 807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065611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4" name="Shape 82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120982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762625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8" name="Shape 858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030603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156135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2" name="Shape 892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06206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6" name="Shape 91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938510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6" name="Shape 93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971213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5" name="Shape 955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452701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044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554768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5" name="Shape 99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85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7" name="Shape 1017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912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21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2375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72785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178304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1175"/>
            <a:ext cx="4537075" cy="255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982347" y="3234176"/>
            <a:ext cx="7858759" cy="3063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09864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4.jpeg"/><Relationship Id="rId3" Type="http://schemas.openxmlformats.org/officeDocument/2006/relationships/image" Target="../media/image52.png"/><Relationship Id="rId21" Type="http://schemas.openxmlformats.org/officeDocument/2006/relationships/image" Target="../media/image69.jpeg"/><Relationship Id="rId34" Type="http://schemas.openxmlformats.org/officeDocument/2006/relationships/chart" Target="../charts/chart1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8.jpe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2.jpeg"/><Relationship Id="rId32" Type="http://schemas.openxmlformats.org/officeDocument/2006/relationships/image" Target="../media/image8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10" Type="http://schemas.openxmlformats.org/officeDocument/2006/relationships/image" Target="../media/image59.png"/><Relationship Id="rId19" Type="http://schemas.openxmlformats.org/officeDocument/2006/relationships/image" Target="../media/image24.png"/><Relationship Id="rId31" Type="http://schemas.openxmlformats.org/officeDocument/2006/relationships/image" Target="../media/image7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hart" Target="../charts/chart3.xml"/><Relationship Id="rId3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8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chart" Target="../charts/chart2.xml"/><Relationship Id="rId1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0.png"/><Relationship Id="rId4" Type="http://schemas.openxmlformats.org/officeDocument/2006/relationships/oleObject" Target="../embeddings/_____Microsoft_Excel_97-20031.xls"/><Relationship Id="rId9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Казахстан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АО «Казахский университет международных отношений и мировых языков имени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Абылай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хана»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142985"/>
            <a:ext cx="10515600" cy="5033978"/>
          </a:xfrm>
          <a:ln>
            <a:noFill/>
          </a:ln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			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«Утверждаю»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						  Ректор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КазУМОиМЯ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							 _____________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Кунанбаева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С.С.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Решение Ученого Совета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Протокол №2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«15» сентября 2017 г.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СТРАТЕГИЯ РАЗВИТИЯ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КазУМОиМЯ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им.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Абылай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хана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2017-2021 гг.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           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64" y="114298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0" y="4786322"/>
            <a:ext cx="11811083" cy="20716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90459" y="1428736"/>
            <a:ext cx="11811083" cy="22860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6" name="TextBox 9"/>
          <p:cNvSpPr txBox="1">
            <a:spLocks noChangeArrowheads="1"/>
          </p:cNvSpPr>
          <p:nvPr/>
        </p:nvSpPr>
        <p:spPr bwMode="auto">
          <a:xfrm>
            <a:off x="1523969" y="357167"/>
            <a:ext cx="9072625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              ТАКТИЧЕСКИЕ ЗАДАЧИ ДЕЯТЕЛЬНОСТИ УНИВЕРСИТЕТА ЗА ОТЧЕТНЫЙ ГОД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09" y="1571612"/>
            <a:ext cx="2762227" cy="2000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ВВЕДЕНИЕ СИСТЕМЫ НЕЗАВИСИМОЙ ОЦЕНКИ И СЕРТИФИКАЦИИ КАЧЕСТВА ПОДГОТОВКИ СПЕЦИАЛИСТОВ С ПРИВЛЕЧЕНИЕМ ПРОФЕССИОНАЛЬНОГО И АКАДЕМИЧЕСКОГО СООБЩЕСТВА;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81752" y="1571613"/>
            <a:ext cx="2762269" cy="20447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ОБЕСПЕЧЕНИЕ ПРОФИЛЬНО-ПРОГРАММНОЙ СПЕЦИАЛИЗАЦИИ ПОЛИВАРИАТИВНОГО ХАРАКТЕРА ПО ГОРИЗОНТАЛЬНОЙ МОДУЛЬНО-КОМПЕТЕНТНОСТНОЙ ТРАЕКТОРИИ И ОЦЕНКИ ЕЕ ПРОДУКТИВНОСТИ;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29774" y="1571613"/>
            <a:ext cx="2476517" cy="20891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ВВЕДЕНИЕ КАЧЕСТВЕННО-ИЗМЕРИТЕЛЬНОЙ СИСТЕМЫ ОЦЕНКИ СОСТАВА КОМПЕТЕНЦИЙ КАК ПРОФЕССИОНАЛЬНО-КАЧЕСТВЕННОЙ СИСТЕМЫ. 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8480" y="1527162"/>
            <a:ext cx="2762269" cy="20447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ОТКРЫТИЕ НОВЫХ БАЗОВЫХ КАФЕДР, ЦЕНТРОВ КООПЕРАЦИИ СОВМЕСТНО С КРУПНЫМИ КОМПАНИЯМИ, ВВЕДЕНИЕ СИСТЕМЫ СОГЛАСОВАНИЯ ОБРАЗОВАТЕЛЬНЫХ ПРОГРАММ С ЗАКАЗЧИКАМИ;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666712" y="714356"/>
            <a:ext cx="1905013" cy="785818"/>
          </a:xfrm>
          <a:prstGeom prst="downArrow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1</a:t>
            </a:r>
            <a:endParaRPr lang="ru-RU" b="1" dirty="0">
              <a:latin typeface="+mj-lt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619483" y="714356"/>
            <a:ext cx="1905013" cy="785818"/>
          </a:xfrm>
          <a:prstGeom prst="downArrow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2</a:t>
            </a:r>
            <a:endParaRPr lang="ru-RU" b="1" dirty="0">
              <a:latin typeface="+mj-lt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858006" y="714356"/>
            <a:ext cx="1905013" cy="785818"/>
          </a:xfrm>
          <a:prstGeom prst="downArrow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3</a:t>
            </a:r>
            <a:endParaRPr lang="ru-RU" b="1" dirty="0">
              <a:latin typeface="+mj-lt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9715526" y="714356"/>
            <a:ext cx="1905013" cy="785818"/>
          </a:xfrm>
          <a:prstGeom prst="downArrow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4</a:t>
            </a:r>
            <a:endParaRPr lang="ru-RU" b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458" y="5000637"/>
            <a:ext cx="2762227" cy="17739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ПРОГРАММА ОБЕСПЕЧЕНИЯ КОНКУРЕНТОСПОСОБНОСТИ, ЭКСПОРТИРУЕМОСТИ  И МЕЖДУНАРОДНОЙ ЭКВИВАЛЕНТНОСТИ И ПРИЗНАВАЕМОСТИ КАЧЕСТВА ОБРАЗОВАНИЯ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77003" y="5000636"/>
            <a:ext cx="2762269" cy="181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ФОРМИРОВАНИЕ ПРОФЕССИОНАЛЬНО-ОБРАЗОВАТЕЛЬНЫХ КОМПЕТЕНЦИЙ, СООТВЕТСТВУЮЩИХ МЕЖДУНАРОДНО-ПРИЗНАННЫМ КВАЛИФИКАЦИОННЫМ СТАНДАРТАМ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715483" y="5005186"/>
            <a:ext cx="2476517" cy="18528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ВВЕДЕНИЕ КАЧЕСТВЕННО-ИЗМЕРИТЕЛЬНОЙ СИСТЕМЫ ОЦЕНКИ СОСТАВА КОМПЕТЕНЦИЙ ПО КАЖДОЙ СПЕЦИАЛЬНОСТИ.</a:t>
            </a: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33731" y="5000636"/>
            <a:ext cx="2762269" cy="181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dirty="0" smtClean="0">
              <a:solidFill>
                <a:srgbClr val="000099"/>
              </a:solidFill>
              <a:latin typeface="+mj-lt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МЕЖДУНАРОДНАЯ КВАЛИФИКАЦИОННАЯ АДАПТАЦИЯ МОДЕЛИ, СОДЕРЖАНИЯ,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СТРУКТУРЫ,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000099"/>
                </a:solidFill>
                <a:latin typeface="+mj-lt"/>
              </a:rPr>
              <a:t>КАЧЕСТВЕННО-СТАНДАРТНЫХ ПОКАЗАТЕЛЕЙ ОБРАЗОВАТЕЛЬНЫХ ПРОГРАММ</a:t>
            </a:r>
          </a:p>
          <a:p>
            <a:pPr algn="ctr">
              <a:defRPr/>
            </a:pPr>
            <a:endParaRPr lang="ru-RU" sz="11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666712" y="4375158"/>
            <a:ext cx="1905013" cy="696917"/>
          </a:xfrm>
          <a:prstGeom prst="downArrow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1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3619483" y="4375158"/>
            <a:ext cx="1905013" cy="696917"/>
          </a:xfrm>
          <a:prstGeom prst="downArrow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2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6858006" y="4375158"/>
            <a:ext cx="1905013" cy="696917"/>
          </a:xfrm>
          <a:prstGeom prst="downArrow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3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9715526" y="4375158"/>
            <a:ext cx="1905013" cy="696917"/>
          </a:xfrm>
          <a:prstGeom prst="downArrow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4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857214" y="3701482"/>
            <a:ext cx="11049077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ТАКТИЧЕСКИЕ ЗАДАЧИ ДЕЯТЕЛЬНОСТИ УНИВЕРСИТЕТА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НА 2017-2018 УЧЕБНЫЙ ГОД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1590288" y="6359525"/>
            <a:ext cx="613192" cy="4572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24826" y="0"/>
            <a:ext cx="4071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10.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1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1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100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 r="33001" b="32235"/>
          <a:stretch/>
        </p:blipFill>
        <p:spPr>
          <a:xfrm>
            <a:off x="7519987" y="3419475"/>
            <a:ext cx="4635687" cy="3425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Shape 390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391" name="Shape 391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4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2" name="Shape 392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393" name="Shape 39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4" name="Shape 394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Стратегические ключевые показатели эффективности </a:t>
            </a:r>
            <a:br>
              <a:rPr lang="en-US" sz="28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КазУМОиМЯ имени Абылай хана на 2017-2021 годы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97" name="Shape 397"/>
          <p:cNvSpPr txBox="1"/>
          <p:nvPr/>
        </p:nvSpPr>
        <p:spPr>
          <a:xfrm>
            <a:off x="760412" y="1485900"/>
            <a:ext cx="8924925" cy="1939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/>
          <p:nvPr/>
        </p:nvSpPr>
        <p:spPr>
          <a:xfrm>
            <a:off x="0" y="3182937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-12700" y="3990975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-12700" y="48101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-12700" y="5622925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11.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3" name="Shape 403"/>
          <p:cNvGraphicFramePr/>
          <p:nvPr/>
        </p:nvGraphicFramePr>
        <p:xfrm>
          <a:off x="928687" y="1552575"/>
          <a:ext cx="10869550" cy="4800550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745150"/>
                <a:gridCol w="1023925"/>
                <a:gridCol w="1119175"/>
                <a:gridCol w="900100"/>
                <a:gridCol w="955675"/>
                <a:gridCol w="112552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Избранные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стратегические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ключевые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показатели</a:t>
                      </a: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Позиция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в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мировом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рейтинге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QS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801+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801+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701+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600+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600+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студентов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слушателей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типов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6000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6000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6500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7000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обучающихся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приоритетным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специальностям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новой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структуре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занятости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студентов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университета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участвующих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в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программах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внутриказахстанской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академической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мобильности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трудоустроенных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выпускников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обучившихся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госзаказу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студентов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охваченных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программами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грантовой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поддержки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талантливой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молодежи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человек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образовательных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с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дополнительной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языковой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подготовкой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ППС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имеющих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ученую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степень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8" name="Shape 408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09" name="Shape 409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410" name="Shape 410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" name="Shape 411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412" name="Shape 41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3" name="Shape 413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4" name="Shape 414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Стратегические ключевые показатели эффективности </a:t>
            </a:r>
            <a:b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КазУМОиМЯ имени Абылай хана на 2017-2021 годы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12.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0" y="3182937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0" y="39862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0" y="467836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0" y="5454650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519987" y="3419475"/>
            <a:ext cx="4635687" cy="34259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1" name="Shape 421"/>
          <p:cNvGraphicFramePr/>
          <p:nvPr/>
        </p:nvGraphicFramePr>
        <p:xfrm>
          <a:off x="850900" y="1374775"/>
          <a:ext cx="10979125" cy="5102175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802300"/>
                <a:gridCol w="1035050"/>
                <a:gridCol w="1130300"/>
                <a:gridCol w="909625"/>
                <a:gridCol w="965200"/>
                <a:gridCol w="113665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Избранные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стратегические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ключевые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показатели</a:t>
                      </a: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привлеченных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практиков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реализации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научно-образовательной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деятельности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человек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ППС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участвующих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в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программах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кадровой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мобильности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Повышение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квалификации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ППС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счет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внебюджетных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средств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сотрудников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включенных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в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кадровый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резерв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публикаций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в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научных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изданиях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с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импакт-фактором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(Scopus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др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единиц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проектов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выполняемых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молодыми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учеными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единиц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обновления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инновационной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инфраструктуры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университета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проектов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направленных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поддержку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интеллектуальной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молодежи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единиц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Shape 426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27" name="Shape 427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428" name="Shape 428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9" name="Shape 429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430" name="Shape 4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1" name="Shape 431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2" name="Shape 432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Стратегические ключевые показатели эффективности </a:t>
            </a:r>
            <a:b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КазУМОиМЯ имени Абылай хана на 2017-2021 годы</a:t>
            </a:r>
          </a:p>
        </p:txBody>
      </p:sp>
      <p:sp>
        <p:nvSpPr>
          <p:cNvPr id="433" name="Shape 433"/>
          <p:cNvSpPr/>
          <p:nvPr/>
        </p:nvSpPr>
        <p:spPr>
          <a:xfrm>
            <a:off x="0" y="2143116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0" y="2857496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0" y="371475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0" y="478632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519987" y="3419475"/>
            <a:ext cx="4635687" cy="34259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8" name="Shape 438"/>
          <p:cNvGraphicFramePr/>
          <p:nvPr/>
        </p:nvGraphicFramePr>
        <p:xfrm>
          <a:off x="666712" y="1571612"/>
          <a:ext cx="11234701" cy="4344756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6003926"/>
                <a:gridCol w="1046150"/>
                <a:gridCol w="1042975"/>
                <a:gridCol w="1076325"/>
                <a:gridCol w="992175"/>
                <a:gridCol w="1073150"/>
              </a:tblGrid>
              <a:tr h="444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Избранные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стратегические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ключевые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показатели</a:t>
                      </a: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молодых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специалистов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студентов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магистрантов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выполнявших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научные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исследования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разработки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(%)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инновационных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проектов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разработанных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реализуемых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молодежью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университета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штук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1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преподавателей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преподающих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государственном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иностранном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языках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(%)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50/30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50/30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50/30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60/40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65/50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5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endParaRPr lang="ru-RU" sz="1800" b="0" i="0" u="none" strike="noStrike" cap="none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0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Международная</a:t>
                      </a:r>
                      <a:r>
                        <a:rPr lang="en-US" sz="1800" b="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аккредитация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AQUIN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AQAS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 НААР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AQUIN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НААР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AQUIN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НААР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AQUIN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НААР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AQUIN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НААР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9" name="Shape 439"/>
          <p:cNvSpPr txBox="1"/>
          <p:nvPr/>
        </p:nvSpPr>
        <p:spPr>
          <a:xfrm>
            <a:off x="8310578" y="0"/>
            <a:ext cx="3881421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13.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4" name="Shape 444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45" name="Shape 445"/>
          <p:cNvGrpSpPr/>
          <p:nvPr/>
        </p:nvGrpSpPr>
        <p:grpSpPr>
          <a:xfrm>
            <a:off x="881026" y="512064"/>
            <a:ext cx="10890288" cy="816387"/>
            <a:chOff x="0" y="0"/>
            <a:chExt cx="2147483647" cy="2147483647"/>
          </a:xfrm>
        </p:grpSpPr>
        <p:sp>
          <p:nvSpPr>
            <p:cNvPr id="446" name="Shape 44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7" name="Shape 44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448" name="Shape 44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9" name="Shape 44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0" name="Shape 450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14.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Shape 452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929562" y="3721100"/>
            <a:ext cx="4229297" cy="312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846137" y="1389062"/>
            <a:ext cx="11068050" cy="5264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Казахский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международных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отношений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мировых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имени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Абылай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хана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входит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число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ведущих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университетов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Казахстана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КазУМОиМЯ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занимает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особую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нишу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образовательном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пространстве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РК.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Это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специализированный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обобщающий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лучшие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казахстанские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международные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образовательные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традиции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практики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умело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сочетающий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качество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образовательного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процесса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предметным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разнообразием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образовательных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программ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вовлечен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международное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академическое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пространство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имеет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набор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внешних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связей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исследовательских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проектов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зарубежными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партнерами</a:t>
            </a:r>
            <a:r>
              <a:rPr lang="en-US" sz="2800" b="1" i="0" u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454" name="Shape 454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0" y="4044950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0" y="4648200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0" y="524986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Shape 462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63" name="Shape 463"/>
          <p:cNvGrpSpPr/>
          <p:nvPr/>
        </p:nvGrpSpPr>
        <p:grpSpPr>
          <a:xfrm>
            <a:off x="666712" y="500042"/>
            <a:ext cx="11399459" cy="816387"/>
            <a:chOff x="0" y="0"/>
            <a:chExt cx="2147483647" cy="2147483647"/>
          </a:xfrm>
        </p:grpSpPr>
        <p:sp>
          <p:nvSpPr>
            <p:cNvPr id="464" name="Shape 464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Shape 465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466" name="Shape 46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7" name="Shape 467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8" name="Shape 468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15.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Shape 470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9357932" y="4762977"/>
            <a:ext cx="2834068" cy="209502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846137" y="1389062"/>
            <a:ext cx="11068050" cy="36020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1900" b="1" i="0" u="sng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Высокое качество учебного процесса подтверждается </a:t>
            </a:r>
            <a:r>
              <a:rPr lang="en-US" sz="1900" b="1" i="1" u="sng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международным признанием: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1" u="sng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Shape 4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637" y="1792287"/>
            <a:ext cx="939769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1404937" y="1878012"/>
            <a:ext cx="5268912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ru-RU" sz="1600" b="1" i="0" u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600" b="1" i="0" u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Австрийский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почетный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крест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вклад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600" b="1" i="0" u="none" dirty="0" smtClean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образования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культуры</a:t>
            </a:r>
            <a:endParaRPr lang="en-US" sz="16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9588" y="2571744"/>
            <a:ext cx="753572" cy="75198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1477962" y="2603500"/>
            <a:ext cx="46228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награда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Европейское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качество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588" y="3357562"/>
            <a:ext cx="762000" cy="74272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 txBox="1"/>
          <p:nvPr/>
        </p:nvSpPr>
        <p:spPr>
          <a:xfrm>
            <a:off x="1460500" y="3255962"/>
            <a:ext cx="53086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награда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Объединенная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Европа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вклад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Европейской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интеграции</a:t>
            </a:r>
            <a:endParaRPr lang="en-US" sz="16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9588" y="4143380"/>
            <a:ext cx="780829" cy="86632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/>
        </p:nvSpPr>
        <p:spPr>
          <a:xfrm>
            <a:off x="1382712" y="3965575"/>
            <a:ext cx="5318125" cy="831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почетная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награда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Сократ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вклад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интеллектуальное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молодого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поколения</a:t>
            </a:r>
            <a:endParaRPr lang="en-US" sz="16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Shape 48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1026" y="5000636"/>
            <a:ext cx="704650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1370012" y="4975225"/>
            <a:ext cx="5372100" cy="585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Почетное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звание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Лидера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Образования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»,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присвоенное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Кембриджской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Научной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Ассоциацией</a:t>
            </a:r>
            <a:endParaRPr lang="en-US" sz="16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Shape 4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8150" y="5857892"/>
            <a:ext cx="857256" cy="79488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1409700" y="5889625"/>
            <a:ext cx="5319712" cy="585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награда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вклад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науку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600" b="1" i="0" u="none" dirty="0" smtClean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Орден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М.Ломоносова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" (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Россия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1500" y="1873250"/>
            <a:ext cx="753572" cy="119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7667636" y="2071678"/>
            <a:ext cx="3714776" cy="831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почетная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награда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Академическая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пальмовая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ветвь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" (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Франция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821612" y="3201987"/>
            <a:ext cx="3775114" cy="8302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сертификат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качества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Швейцарского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стандартов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качества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"SIQS"</a:t>
            </a:r>
          </a:p>
        </p:txBody>
      </p:sp>
      <p:pic>
        <p:nvPicPr>
          <p:cNvPr id="487" name="Shape 48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48486" y="3257550"/>
            <a:ext cx="862025" cy="81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65950" y="4254500"/>
            <a:ext cx="916000" cy="81757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 txBox="1"/>
          <p:nvPr/>
        </p:nvSpPr>
        <p:spPr>
          <a:xfrm>
            <a:off x="7805737" y="4224337"/>
            <a:ext cx="3862427" cy="1077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сертификат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настенная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медаль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социально-экономическим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отраслям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600" b="1" i="0" u="none" dirty="0" smtClean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1600" b="1" i="0" u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Лидер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отрасли</a:t>
            </a:r>
            <a:r>
              <a:rPr lang="en-US" sz="16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4" name="Shape 494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495" name="Shape 495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496" name="Shape 49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7" name="Shape 49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498" name="Shape 49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9" name="Shape 49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0" name="Shape 500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16.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0" y="487997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0" y="5495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846137" y="1389062"/>
            <a:ext cx="10906125" cy="4986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</a:t>
            </a:r>
            <a:r>
              <a:rPr lang="en-US" sz="2000" b="1" i="1" u="sng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азУМОиМЯ имени Абылай хана является членом авторитетных Международных ассоциаций: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Международной Ассоциации Университетов (ЮНЕСКО),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Eurasia-Pacific United,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3-х Международных Ассоциаций по Туризму (ATLAS, AMFORTH, EURHODIP)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Международной Ассоциации франкофонных университетов (AUF),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Международной академии наук высшей школы, Ассоциации Школ международных отношений (МГИМО) УМО, МГЛУ,  Европейского языкового совета (ELC),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Консорциума гуманитарных университетов стран-членов ШОС,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Консорциума Лингвистических университетов стран-членов ЕврАзЭС,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Ассоциация EUPRERA (The European Public Relations Education and Research Association) Бельгия,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The European Association for International Education (EAITE).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0" u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19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1" name="Shape 511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512" name="Shape 512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513" name="Shape 513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4" name="Shape 514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515" name="Shape 51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6" name="Shape 516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7" name="Shape 517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17.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846137" y="1389062"/>
            <a:ext cx="10906125" cy="677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 b="1" i="0" u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19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20" name="Shape 520"/>
          <p:cNvSpPr/>
          <p:nvPr/>
        </p:nvSpPr>
        <p:spPr>
          <a:xfrm>
            <a:off x="1577974" y="3529012"/>
            <a:ext cx="2232009" cy="1757376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dirty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r>
              <a:rPr lang="en-US" sz="3200" b="1" i="0" u="none" dirty="0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НААР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dirty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4024298" y="3500438"/>
            <a:ext cx="2214578" cy="178595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endParaRPr lang="ru-RU" sz="3200" b="1" i="0" u="none" dirty="0" smtClean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r>
              <a:rPr lang="en-US" sz="3200" b="1" i="0" u="none" dirty="0" smtClean="0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AQAS</a:t>
            </a:r>
            <a:endParaRPr lang="en-US" sz="3200" b="1" i="0" u="none" dirty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dirty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1570037" y="1760537"/>
            <a:ext cx="9251950" cy="13652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0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Подтверждением высокой степени организации и качества учебного процесса в КазУМОиМЯ имени Абылай хана является международная аккредитация образовательных программ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6524628" y="3484562"/>
            <a:ext cx="2286016" cy="1801826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r>
              <a:rPr lang="en-US" sz="3200" b="1" i="0" u="none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АCQUIN</a:t>
            </a:r>
          </a:p>
        </p:txBody>
      </p:sp>
      <p:sp>
        <p:nvSpPr>
          <p:cNvPr id="524" name="Shape 524"/>
          <p:cNvSpPr/>
          <p:nvPr/>
        </p:nvSpPr>
        <p:spPr>
          <a:xfrm>
            <a:off x="8832850" y="3516312"/>
            <a:ext cx="2235200" cy="1770076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r>
              <a:rPr lang="en-US" sz="2400" b="1" i="0" u="none" dirty="0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QS World Universities </a:t>
            </a:r>
            <a:r>
              <a:rPr lang="en-US" sz="2400" b="1" i="0" u="none" dirty="0" smtClean="0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Rankings</a:t>
            </a:r>
            <a:endParaRPr lang="ru-RU" sz="2400" b="1" i="0" u="none" dirty="0" smtClean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C0"/>
              </a:buClr>
              <a:buSzPct val="25000"/>
              <a:buFont typeface="Calibri"/>
              <a:buNone/>
            </a:pPr>
            <a:r>
              <a:rPr lang="ru-RU" sz="2400" b="1" dirty="0" smtClean="0">
                <a:solidFill>
                  <a:srgbClr val="7E00C0"/>
                </a:solidFill>
                <a:latin typeface="Calibri"/>
                <a:ea typeface="Calibri"/>
                <a:cs typeface="Calibri"/>
                <a:sym typeface="Calibri"/>
              </a:rPr>
              <a:t>701+</a:t>
            </a:r>
            <a:endParaRPr lang="en-US" sz="2400" b="1" i="0" u="none" dirty="0">
              <a:solidFill>
                <a:srgbClr val="7E0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2346325" y="3143250"/>
            <a:ext cx="396875" cy="366712"/>
          </a:xfrm>
          <a:prstGeom prst="down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4822825" y="3121025"/>
            <a:ext cx="398462" cy="366712"/>
          </a:xfrm>
          <a:prstGeom prst="down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7308850" y="3121025"/>
            <a:ext cx="398462" cy="366712"/>
          </a:xfrm>
          <a:prstGeom prst="down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9590087" y="3122612"/>
            <a:ext cx="398462" cy="366712"/>
          </a:xfrm>
          <a:prstGeom prst="down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3" name="Shape 533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34" name="Shape 534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18.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5" name="Shape 535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536" name="Shape 53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7" name="Shape 53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538" name="Shape 53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9" name="Shape 53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0" name="Shape 540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pic>
        <p:nvPicPr>
          <p:cNvPr id="541" name="Shape 541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778750" y="3609975"/>
            <a:ext cx="4378937" cy="32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736600" y="1389062"/>
            <a:ext cx="11177587" cy="4710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2000" b="1" i="1" u="sng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Сотрудничество с зарубежными партнёрами реализуется в рамках 115 договоров, соглашений, меморандумов. </a:t>
            </a: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В числе приоритетных направлений образовательной деятельности университета - содействие трудоустройству выпускников, мониторинг региональных потребностей в специалистах.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2000" b="1" i="1" u="sng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КазУМОиМЯ им.Абылай хана осуществляет несколько международных проектов, финансируемых программами</a:t>
            </a: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Европейской комиссии (Tempus и Erasmus), Немецким исследовательским фондом (DFG), Агентством франкофонных университетов (AUF), Корейским культурным фондом (Korea Foundation).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2000" b="1" i="1" u="sng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КазУМОиМЯ имени Абылай хана предлагает совместные образовательные программы бакалавриата и магистратуры с такими вузами как: </a:t>
            </a:r>
            <a:r>
              <a:rPr lang="en-US" sz="20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МГЛУ, РУДН, Уханьский университет, Даляньский университет, Университет международного бизнеса и экономики, Университет Ланьчжоу, Университет Тиссайд, Женевская бизнес школа, Университет Вебстер, Университет Кенг Хи, Университет Пуатье. Программы двойного диплома позволяют студентам получить два документа об образовании: диплом КазУМОиМЯ и диплом зарубежного вуза-партнера.</a:t>
            </a:r>
          </a:p>
        </p:txBody>
      </p:sp>
      <p:sp>
        <p:nvSpPr>
          <p:cNvPr id="543" name="Shape 543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0" y="470217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0" y="5346700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1" name="Shape 551"/>
          <p:cNvCxnSpPr/>
          <p:nvPr/>
        </p:nvCxnSpPr>
        <p:spPr>
          <a:xfrm>
            <a:off x="377825" y="2936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52" name="Shape 552"/>
          <p:cNvSpPr txBox="1"/>
          <p:nvPr/>
        </p:nvSpPr>
        <p:spPr>
          <a:xfrm>
            <a:off x="8310578" y="0"/>
            <a:ext cx="3881421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19.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3" name="Shape 553"/>
          <p:cNvGrpSpPr/>
          <p:nvPr/>
        </p:nvGrpSpPr>
        <p:grpSpPr>
          <a:xfrm>
            <a:off x="371855" y="414528"/>
            <a:ext cx="11399459" cy="816387"/>
            <a:chOff x="0" y="0"/>
            <a:chExt cx="2147483647" cy="2147483647"/>
          </a:xfrm>
        </p:grpSpPr>
        <p:sp>
          <p:nvSpPr>
            <p:cNvPr id="554" name="Shape 554"/>
            <p:cNvSpPr txBox="1"/>
            <p:nvPr/>
          </p:nvSpPr>
          <p:spPr>
            <a:xfrm>
              <a:off x="1424354684" y="2037916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5" name="Shape 555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556" name="Shape 55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7" name="Shape 557"/>
              <p:cNvSpPr txBox="1"/>
              <p:nvPr/>
            </p:nvSpPr>
            <p:spPr>
              <a:xfrm>
                <a:off x="2146039" y="20378238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8" name="Shape 558"/>
          <p:cNvSpPr txBox="1"/>
          <p:nvPr/>
        </p:nvSpPr>
        <p:spPr>
          <a:xfrm>
            <a:off x="706437" y="366712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778750" y="3609975"/>
            <a:ext cx="4378937" cy="323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 descr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0100" y="300037"/>
            <a:ext cx="2325346" cy="110858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/>
          <p:nvPr/>
        </p:nvSpPr>
        <p:spPr>
          <a:xfrm>
            <a:off x="382587" y="1225550"/>
            <a:ext cx="5713413" cy="5294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Азербайджанский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Ереванский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лингвистический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имени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В.Я.Брюсова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Вены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Минский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лингвистический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Белорусский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экономический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Великотырновский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Св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Кирилла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Мефодия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Софийский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Св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Климента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Орхидского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Нортхэмптон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Астон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Тиссайд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Гиссенский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имени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Юстуса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Либига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Бамберг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Пассау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Индианаполис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Афинский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кампус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технологии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Серрес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Каталунии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Балеарских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островов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Аликанте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Генуи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Бергамо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Кипра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Далянский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иностранных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Далянский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Столичный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педагогический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международного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бизнеса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экономики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6386512" y="1285860"/>
            <a:ext cx="5500687" cy="58769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Илийский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педагогический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экономики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бизнеса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Колледж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международного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образования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Синьцзяньский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Аграрный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Тяньцзинский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педагогический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Цюнчжоуский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Шэньянский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педагогический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Классический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Центрального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Китая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Кыргызский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Арабаева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Кыргызский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Баласагына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Бишкекский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гуманитарный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Карасаева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менеджмента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информационных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систем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Хэлп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Кебангсаан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прикладных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наук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Ханзе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Вайкато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Пакистанский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иностранных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междисциплинарных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исследований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Артис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Либералис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Силезии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Катовице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Бабеж-Боляй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Крайова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Московский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лингвистический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международных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связей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Российский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торгово-экономический</a:t>
            </a:r>
            <a:r>
              <a:rPr lang="en-US" sz="13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3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Картинки по запросу модернизация общественного созна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11" y="1285861"/>
            <a:ext cx="4874635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09588" y="532220"/>
            <a:ext cx="10858576" cy="627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СТРАТЕГИЧЕСКИЕ ОРИЕНТИРЫ ГОСУДАРСТВЕННОЙ ПОЛИТИКИ И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ГОСУДАРСТВЕННОЙ ПРОГРАММЫ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ОПРЕДЕЛЯВЩИЕ 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ДЕЯТЕЛЬНОСТЬ ВУЗа в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2015-2016 году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22" y="142852"/>
            <a:ext cx="1142965" cy="113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Admin\Рабочий стол\Годовой отчет Ректора\мон р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41" y="4166620"/>
            <a:ext cx="3563475" cy="26726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05579" y="6488668"/>
            <a:ext cx="6728124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ru-RU" b="1" dirty="0" smtClean="0"/>
              <a:t>Государственная программа развития образования и науки до 2020 года</a:t>
            </a:r>
            <a:endParaRPr lang="ru-RU" b="1" dirty="0"/>
          </a:p>
        </p:txBody>
      </p:sp>
      <p:pic>
        <p:nvPicPr>
          <p:cNvPr id="2053" name="Picture 5" descr="C:\Documents and Settings\Admin\Рабочий стол\528_kazkontent_zelenye_gorizon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89" y="1256902"/>
            <a:ext cx="4953795" cy="23484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48339" y="3290943"/>
            <a:ext cx="4614944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200" b="1" dirty="0"/>
              <a:t>Стратегия развития Республики Казахстан до 2050 года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3800" y="3300242"/>
            <a:ext cx="4614944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Третья модернизация Казахстана: глобальная конкурентоспособность»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876" y="0"/>
            <a:ext cx="5953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2.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34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Shape 567"/>
          <p:cNvCxnSpPr/>
          <p:nvPr/>
        </p:nvCxnSpPr>
        <p:spPr>
          <a:xfrm>
            <a:off x="377825" y="2936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8" name="Shape 568"/>
          <p:cNvSpPr txBox="1"/>
          <p:nvPr/>
        </p:nvSpPr>
        <p:spPr>
          <a:xfrm>
            <a:off x="8310578" y="0"/>
            <a:ext cx="3881421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20.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9" name="Shape 569"/>
          <p:cNvGrpSpPr/>
          <p:nvPr/>
        </p:nvGrpSpPr>
        <p:grpSpPr>
          <a:xfrm>
            <a:off x="371855" y="414528"/>
            <a:ext cx="11399459" cy="816387"/>
            <a:chOff x="0" y="0"/>
            <a:chExt cx="2147483647" cy="2147483647"/>
          </a:xfrm>
        </p:grpSpPr>
        <p:sp>
          <p:nvSpPr>
            <p:cNvPr id="570" name="Shape 570"/>
            <p:cNvSpPr txBox="1"/>
            <p:nvPr/>
          </p:nvSpPr>
          <p:spPr>
            <a:xfrm>
              <a:off x="1424354684" y="2037916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1" name="Shape 571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572" name="Shape 57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3" name="Shape 573"/>
              <p:cNvSpPr txBox="1"/>
              <p:nvPr/>
            </p:nvSpPr>
            <p:spPr>
              <a:xfrm>
                <a:off x="2146039" y="20378238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4" name="Shape 574"/>
          <p:cNvSpPr txBox="1"/>
          <p:nvPr/>
        </p:nvSpPr>
        <p:spPr>
          <a:xfrm>
            <a:off x="706437" y="366712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 КазУМОиМЯ имени Абылай хана</a:t>
            </a: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778750" y="3609975"/>
            <a:ext cx="4378937" cy="323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 descr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07512" y="327025"/>
            <a:ext cx="2642566" cy="126034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Shape 577"/>
          <p:cNvSpPr txBox="1"/>
          <p:nvPr/>
        </p:nvSpPr>
        <p:spPr>
          <a:xfrm>
            <a:off x="382587" y="1225550"/>
            <a:ext cx="5759450" cy="5294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МГУ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им.Ломоносова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Высшая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школа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переводчиков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Волгоградский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социально-педагогический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Aлтайский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Аризоны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Арканзаса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Калифорнии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Алабамы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Таджикский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права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бизнеса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политики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Российско-Таджикский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славянский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Таджикский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Srinakharinwirot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University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Юлдызский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технологический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Академия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туризма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Анталии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Кахраманмарас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Кастамону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Бахчешехир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Самаркандский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иностранных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Полтавский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им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Короленко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Пуатье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Сорбонна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Минзу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Уханьский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Синьцзянский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Ланджоу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Shape 578"/>
          <p:cNvSpPr txBox="1"/>
          <p:nvPr/>
        </p:nvSpPr>
        <p:spPr>
          <a:xfrm>
            <a:off x="6210300" y="1296987"/>
            <a:ext cx="5691187" cy="54181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Страсбург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Карлов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Женевская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школа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дипломатии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международных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отношений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Фрибург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Чунгнам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Сунлин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колледж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Вонгван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Кейменг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Кукмин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Джунгбу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Тэджон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Кенг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Хи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Ханкукский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иностранных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Национальный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Чунанг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Аджу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Джеонджу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Пукенг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Тэгу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Чунбук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Пусан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Кангнам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Педжэ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Цукуба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Иркутский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лингвистический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Северо-Восточный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федеральный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Аммосова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Noto Sans Symbols"/>
              <a:buChar char="❖"/>
            </a:pP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Московский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государственный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институт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международных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отношений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Университет</a:t>
            </a:r>
            <a:r>
              <a:rPr lang="en-US" sz="12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) МИД </a:t>
            </a:r>
            <a:r>
              <a:rPr lang="en-US" sz="1200" b="1" i="0" u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России</a:t>
            </a:r>
            <a:endParaRPr lang="en-US" sz="1200" b="1" i="0" u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2" name="Shape 622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23" name="Shape 623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624" name="Shape 624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5" name="Shape 625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626" name="Shape 6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7" name="Shape 627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8" name="Shape 628"/>
          <p:cNvSpPr txBox="1"/>
          <p:nvPr/>
        </p:nvSpPr>
        <p:spPr>
          <a:xfrm>
            <a:off x="760412" y="5175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Достижения</a:t>
            </a:r>
            <a:r>
              <a:rPr lang="en-US" sz="2800" b="1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КазУМОиМЯ</a:t>
            </a:r>
            <a:r>
              <a:rPr lang="en-US" sz="2800" b="1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имени</a:t>
            </a:r>
            <a:r>
              <a:rPr lang="en-US" sz="2800" b="1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Абылай</a:t>
            </a:r>
            <a:r>
              <a:rPr lang="en-US" sz="2800" b="1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хана</a:t>
            </a:r>
            <a:endParaRPr lang="en-US" sz="2800" b="1" i="0" u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Shape 629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21.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30" name="Shape 630"/>
          <p:cNvGraphicFramePr/>
          <p:nvPr/>
        </p:nvGraphicFramePr>
        <p:xfrm>
          <a:off x="452398" y="1500175"/>
          <a:ext cx="11318901" cy="5214973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4113251"/>
                <a:gridCol w="3530615"/>
                <a:gridCol w="3675035"/>
              </a:tblGrid>
              <a:tr h="615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Образовательные</a:t>
                      </a:r>
                      <a:r>
                        <a:rPr lang="en-US" sz="2000" b="1" i="0" u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1" i="0" u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программы</a:t>
                      </a:r>
                      <a:r>
                        <a:rPr lang="en-US" sz="2000" b="1" i="0" u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Бакалавриат 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Образовательные программы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Магистратура 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Образовательные программы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Докторантура PhD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599846">
                <a:tc>
                  <a:txBody>
                    <a:bodyPr/>
                    <a:lstStyle/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5В011900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Иностранный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два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иностранных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языка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5В020200 -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Международные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отношения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5В020700 -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Переводческое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референт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),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5В020725 -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Переводческое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переводчик-синхронист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с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казахского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русский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5В020726 -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Переводческое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переводчик-синхронист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с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казахского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другие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языки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5В020900 -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Востоковедение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5В021000 -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Иностранная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филология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5В030100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Юриспруденция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5В030200 -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право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5В050400 -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Журналистика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5В050500 -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Регионоведение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5В050600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Экономика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5В051000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Государственное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местное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5В051100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Маркетинг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5В051400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Связь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с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общественностью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5В050700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Менеджмент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5В090200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Туризм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5В091200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Ресторанное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гостиничный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бизнес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1200" b="0" i="0" u="none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0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6М011900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Иностранный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два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иностранных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6М020200 -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Международные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отношения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6М020400 -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Культурология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6М020700 -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Переводческое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референт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синхронист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6М010300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Педагогика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психология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6М020900 -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Востоковедение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6М021000 -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Иностранная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филология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6М030200 -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право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6М050400 -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Журналистика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6М050500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Регионоведение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6М050600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Экономика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6М051000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Государственное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местное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6М051100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Маркетинг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6М090200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Туризм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1200" b="1" i="0" u="none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6D021000 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Иностранная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филология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6D011900 –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Иностранный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два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иностранных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языка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6D020700 -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Переводческое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дело</a:t>
                      </a:r>
                      <a:endParaRPr lang="en-US" sz="1200" b="1" i="0" u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100000"/>
                        <a:buFont typeface="Calibri"/>
                        <a:buAutoNum type="arabicPeriod"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6D020200 -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Международные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отношения</a:t>
                      </a: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</a:t>
                      </a:r>
                    </a:p>
                  </a:txBody>
                  <a:tcPr marL="37525" marR="3752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/>
          <a:srcRect b="82964"/>
          <a:stretch>
            <a:fillRect/>
          </a:stretch>
        </p:blipFill>
        <p:spPr bwMode="auto">
          <a:xfrm>
            <a:off x="43" y="266664"/>
            <a:ext cx="12192000" cy="12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39349" y="-428652"/>
            <a:ext cx="1152128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Международная аккредитация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Картинки по запросу ACQU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80" y="571480"/>
            <a:ext cx="5147587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Admin.MICROSOF-034C9B\Рабочий стол\1 кластер\Сертификаты\ACQUIN Сертификат Иностранная филология (D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3119417" cy="457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C:\Documents and Settings\Admin.MICROSOF-034C9B\Рабочий стол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30" y="1500174"/>
            <a:ext cx="3037097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C:\Documents and Settings\Admin.MICROSOF-034C9B\Мои документы\Мои рисунки\ACQUIN Сертификат\ACQUIN Сертифика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0" y="1571612"/>
            <a:ext cx="2905146" cy="45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C:\Documents and Settings\Admin.MICROSOF-034C9B\Рабочий стол\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21" y="1571612"/>
            <a:ext cx="295272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11590288" y="6359525"/>
            <a:ext cx="613192" cy="4572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53388" y="0"/>
            <a:ext cx="4071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22.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61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38216" y="214291"/>
            <a:ext cx="9810819" cy="7143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chemeClr val="tx2"/>
                </a:solidFill>
                <a:latin typeface="Arial Narrow" pitchFamily="34" charset="0"/>
              </a:rPr>
              <a:t>Результаты национального  рейтинга  НААР за 2017 год</a:t>
            </a:r>
            <a:endParaRPr lang="ru-RU" sz="2000" b="1" cap="all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13327" y="6404151"/>
            <a:ext cx="795428" cy="4572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3554" name="Picture 2" descr="D:\Диск Д\Основные документы\Сертификаты_аттестация, аккредитация\Сертификаты НААР_2017_рейтинг\НААР_2017_5В_ИЯ2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00893" y="337366"/>
            <a:ext cx="1770161" cy="3238523"/>
          </a:xfrm>
          <a:prstGeom prst="rect">
            <a:avLst/>
          </a:prstGeom>
          <a:noFill/>
        </p:spPr>
      </p:pic>
      <p:pic>
        <p:nvPicPr>
          <p:cNvPr id="23555" name="Picture 3" descr="D:\Диск Д\Основные документы\Сертификаты_аттестация, аккредитация\Сертификаты НААР_2017_рейтинг\НААР_2017_5В_И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19162" y="267185"/>
            <a:ext cx="1806820" cy="3272668"/>
          </a:xfrm>
          <a:prstGeom prst="rect">
            <a:avLst/>
          </a:prstGeom>
          <a:noFill/>
        </p:spPr>
      </p:pic>
      <p:pic>
        <p:nvPicPr>
          <p:cNvPr id="23556" name="Picture 4" descr="D:\Диск Д\Основные документы\Сертификаты_аттестация, аккредитация\Сертификаты НААР_2017_рейтинг\НААР_2017_6M_П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866398" y="2015661"/>
            <a:ext cx="1888229" cy="3429024"/>
          </a:xfrm>
          <a:prstGeom prst="rect">
            <a:avLst/>
          </a:prstGeom>
          <a:noFill/>
        </p:spPr>
      </p:pic>
      <p:pic>
        <p:nvPicPr>
          <p:cNvPr id="23558" name="Picture 6" descr="D:\Диск Д\Основные документы\Сертификаты_аттестация, аккредитация\Сертификаты НААР_2017_рейтинг\НААР_2017_5В_П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708491" y="292631"/>
            <a:ext cx="1728314" cy="3143271"/>
          </a:xfrm>
          <a:prstGeom prst="rect">
            <a:avLst/>
          </a:prstGeom>
          <a:noFill/>
        </p:spPr>
      </p:pic>
      <p:pic>
        <p:nvPicPr>
          <p:cNvPr id="23559" name="Picture 7" descr="D:\Диск Д\Основные документы\Сертификаты_аттестация, аккредитация\Сертификаты НААР_2017_рейтинг\НААР_2017_6D_И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9173093" y="3839093"/>
            <a:ext cx="2071678" cy="3966136"/>
          </a:xfrm>
          <a:prstGeom prst="rect">
            <a:avLst/>
          </a:prstGeom>
          <a:noFill/>
        </p:spPr>
      </p:pic>
      <p:pic>
        <p:nvPicPr>
          <p:cNvPr id="23560" name="Picture 8" descr="D:\Диск Д\Основные документы\Сертификаты_аттестация, аккредитация\Сертификаты НААР_2017_рейтинг\НААР_2017_6D_ИЯ2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151173" y="3912909"/>
            <a:ext cx="2080159" cy="3810027"/>
          </a:xfrm>
          <a:prstGeom prst="rect">
            <a:avLst/>
          </a:prstGeom>
          <a:noFill/>
        </p:spPr>
      </p:pic>
      <p:pic>
        <p:nvPicPr>
          <p:cNvPr id="23561" name="Picture 9" descr="D:\Диск Д\Основные документы\Сертификаты_аттестация, аккредитация\Сертификаты НААР_2017_рейтинг\НААР_2017_6D_П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1202509" y="3869523"/>
            <a:ext cx="2071678" cy="3905277"/>
          </a:xfrm>
          <a:prstGeom prst="rect">
            <a:avLst/>
          </a:prstGeom>
          <a:noFill/>
        </p:spPr>
      </p:pic>
      <p:pic>
        <p:nvPicPr>
          <p:cNvPr id="23562" name="Picture 10" descr="D:\Диск Д\Основные документы\Сертификаты_аттестация, аккредитация\Сертификаты НААР_2017_рейтинг\НААР_2017_6M_ИФ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882807" y="1998726"/>
            <a:ext cx="1928827" cy="350349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334787" y="4214818"/>
            <a:ext cx="613192" cy="4572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39074" y="0"/>
            <a:ext cx="4286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23.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909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 b="82964"/>
          <a:stretch>
            <a:fillRect/>
          </a:stretch>
        </p:blipFill>
        <p:spPr bwMode="auto">
          <a:xfrm>
            <a:off x="43" y="214290"/>
            <a:ext cx="12192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39349" y="122237"/>
            <a:ext cx="1152128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75-ЛЕТНИЙ ЮБИЛЕЙ УНИВЕРСИТЕТА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2770" name="Picture 2" descr="\\172.20.104.172\фото$\КазУМОиМЯ 75 лет\19.04.2017\IMG_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694" y="4214817"/>
            <a:ext cx="4786347" cy="2476497"/>
          </a:xfrm>
          <a:prstGeom prst="rect">
            <a:avLst/>
          </a:prstGeom>
          <a:noFill/>
        </p:spPr>
      </p:pic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69" y="1714488"/>
            <a:ext cx="419098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59" name="AutoShape 3" descr="оrden Байтурсынова_Ассоциация вуза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1" name="AutoShape 5" descr="оrden Байтурсынова_Ассоциация вуза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3" name="AutoShape 7" descr="http://cloud.ablaikhan.kz/mail/?_task=mail&amp;_action=get&amp;_uid=14338&amp;_mbox=INBOX&amp;_part=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5" name="AutoShape 9" descr="http://cloud.ablaikhan.kz/mail/?_task=mail&amp;_action=get&amp;_uid=14338&amp;_mbox=INBOX&amp;_part=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7" name="AutoShape 11" descr="http://cloud.ablaikhan.kz/mail/?_task=mail&amp;_action=get&amp;_uid=14338&amp;_mbox=INBOX&amp;_part=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9" name="AutoShape 13" descr="http://cloud.ablaikhan.kz/mail/?_task=mail&amp;_action=get&amp;_uid=14338&amp;_mbox=INBOX&amp;_part=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71" name="AutoShape 15" descr="http://cloud.ablaikhan.kz/mail/?_task=mail&amp;_action=get&amp;_uid=14338&amp;_mbox=INBOX&amp;_part=2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72" name="Picture 16"/>
          <p:cNvPicPr>
            <a:picLocks noChangeAspect="1" noChangeArrowheads="1"/>
          </p:cNvPicPr>
          <p:nvPr/>
        </p:nvPicPr>
        <p:blipFill>
          <a:blip r:embed="rId5" cstate="print"/>
          <a:srcRect l="2232" t="23633" r="65923" b="19726"/>
          <a:stretch>
            <a:fillRect/>
          </a:stretch>
        </p:blipFill>
        <p:spPr bwMode="auto">
          <a:xfrm>
            <a:off x="7096132" y="1357298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73" name="Picture 17"/>
          <p:cNvPicPr>
            <a:picLocks noChangeAspect="1" noChangeArrowheads="1"/>
          </p:cNvPicPr>
          <p:nvPr/>
        </p:nvPicPr>
        <p:blipFill>
          <a:blip r:embed="rId6" cstate="print"/>
          <a:srcRect t="13867" r="36823" b="8984"/>
          <a:stretch>
            <a:fillRect/>
          </a:stretch>
        </p:blipFill>
        <p:spPr bwMode="auto">
          <a:xfrm>
            <a:off x="666713" y="4000504"/>
            <a:ext cx="507209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8310578" y="0"/>
            <a:ext cx="3881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24.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8956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82964"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49043" y="274638"/>
            <a:ext cx="899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фонд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«Переводчики Казахстана»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6" y="1142984"/>
            <a:ext cx="3231733" cy="2428892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818" name="Picture 2" descr="D:\75_лет_книга\айбубу_2017\7. профессиональная сертификация\IMG_8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39" y="1500174"/>
            <a:ext cx="6096000" cy="304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819" name="Picture 3" descr="D:\75_лет_книга\айбубу_2017\7. профессиональная сертификация\IMG_8964 симпозиу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10" y="3714752"/>
            <a:ext cx="6667547" cy="31432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8382016" y="0"/>
            <a:ext cx="3809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25.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1721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3486" r="3847"/>
          <a:stretch/>
        </p:blipFill>
        <p:spPr>
          <a:xfrm>
            <a:off x="2735627" y="1550074"/>
            <a:ext cx="6240693" cy="364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 b="82964"/>
          <a:stretch>
            <a:fillRect/>
          </a:stretch>
        </p:blipFill>
        <p:spPr bwMode="auto">
          <a:xfrm>
            <a:off x="43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9349" y="122237"/>
            <a:ext cx="1152128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Вступление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Университета в программу ООН «Академическое влияние» (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academic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impact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(UNAI)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349" y="5229200"/>
            <a:ext cx="113684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(UNAI) это – глобальная инициатива Генерального секретаря ООН г-на Пан Ги Муна, которая призывает все университеты мира активно сотрудничать с ООН в реализации целей и мандата организации через образование и научные исследования, создает интеллектуальную культуру, социальную ответственность через академическую среду.</a:t>
            </a:r>
            <a:endParaRPr lang="ru-RU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0"/>
            <a:ext cx="4238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26.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85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/>
          <a:srcRect b="82964"/>
          <a:stretch>
            <a:fillRect/>
          </a:stretch>
        </p:blipFill>
        <p:spPr bwMode="auto">
          <a:xfrm>
            <a:off x="43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9349" y="122237"/>
            <a:ext cx="1152128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Международные сертификационные программы по языковой стандартизации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349" y="4214818"/>
            <a:ext cx="11368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Был подписан  договор с руководством Международных сертификационных программ по языковой стандартизации по формату 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</a:rPr>
              <a:t>NILE</a:t>
            </a: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, проводимых Университетом </a:t>
            </a:r>
            <a:r>
              <a:rPr lang="ru-RU" sz="2000" b="1" dirty="0" err="1" smtClean="0">
                <a:solidFill>
                  <a:srgbClr val="000099"/>
                </a:solidFill>
                <a:latin typeface="+mj-lt"/>
              </a:rPr>
              <a:t>Норвич</a:t>
            </a: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 (Великобритания) по которой 10 наших преподавателей прошли переподготовку и получили сертификаты тренеров по этой программе 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6018" name="AutoShape 2" descr="Hom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0" name="AutoShape 4" descr="Картинки по запросу NILE Норвич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data:image/jpeg;base64,/9j/4AAQSkZJRgABAQAAAQABAAD/2wCEAAkGBxISEBUSEBIVFRUVFxYYFhUVFhcYGBgWGRodFxYWFRgYHSogGB0lGxYYITEiJikrLi8uFx8zODMsNygtLisBCgoKDg0OGxAQGysmHyUtLS0tLS83LS0tLy0tKy0tLS0tLTUtLTctLS0tLS8rLS01LS0tLS0rLS0tLS0tLS0tLf/AABEIAMsA+AMBIgACEQEDEQH/xAAcAAEAAgMBAQEAAAAAAAAAAAAABQYBBAcDAgj/xABOEAACAQMCAgcDBggMAwkBAAABAgMABBEFEiExBgcTIkFRYRRxgTJyc5GxsiM0QlJTYpOhFRYkJTVDgpKzwdHSM4PCRFVjdKKjw/DxF//EABkBAQEBAQEBAAAAAAAAAAAAAAABAgQDBf/EADMRAAICAQEGAggFBQAAAAAAAAABAhEDMQQSEyFBUYGhBTJhcZGxwfAiIyQz0RQ0UmLh/9oADAMBAAIRAxEAPwDuNKUoBSlKAUpSgFKUoBSlKAUpSgFKUoBSlKAUpSgFKUoBSlKAUpSgFKUoBSlKAUpSgFKUoBSlKAUpSgFKUoBSlKAUr5Y4FUrpH1jW1vlIfw8g4YU9wH9Z/H3DPwoYyZIwVyZdZHABJIAHMk4AHrVG6RdZVtDlLYdu44ZBxGD6v+V8PrrmWv8ASm6vD+Gk7nhEndQfD8r3nNQtYcux8zN6Qb5Y14lrvesPUJGyJhGPBY0XH1sCT9dSuh9aNwjAXaLKniygK49cfJb3cKrHR/ozc3jfgIztzxkbuxj+14n0GTXSNO6rbZYis7vJIfy1OwKf1F8f7WaitmMH9TN7yfxLdomuQXab7eQOPEcmU+TKeIqTrimr9C77T5O3tWaRV5SRZEijydPEe7I8wKnui3WerYjvgFPLtkHdPz15r7xw91aT7nbDaqe7lVPyOm0ryt5ldQ6MGVuIZSCCPMEc69a0dgpWtfXscKGSZ1RBzZiAP31znpH1pAZSxTd/4sgOPeicz7zj3Go3R5ZM0MauTOh6nqcNuhknkVFHixxn0A5k+gqg6r1rxqcW0DSD86RtgPuABP14rmWpajNcP2k8jSN5seQ8lHJR6Ct3QOjVzeHFvGSvjI3djH9rxPoMmsuTeh82e25MjrGv5OlaJ1oW8pC3KGAn8rO+P4kDK/EY9avcEquoZGDKeIIIII8wRzrntr1UwCEiWZzKeTrgKp8gh5j3nPuqD9j1PRmLR/hbfOTgFo8eJZecR9Rw9TVtrU6Y5c2Nfmrl3X1Ox0qrdFum9te4UHs5f0bkcfmNycfv9KtANaOyE4zVxZmlKUNClKUApSlAKUpQClKUApWCaqvSPp5aWmU3drKP6uMg4P67cl+30oZnOMFcnRaiap/SPrDtbbKRnt5Rw2xkbQf135D3DJ9K5l0j6a3d5lWfs4j/AFUZIBHk7c3+PD0qt1hy7HzM3pDpj+JP9Iul93eEiV9sfhFH3Vx+t4v8fqFQFbemabNcP2dvG0jeSjgPVieCj310ro31XKuHvm3n9EhIUfObm3wwPfU5s5IYsud35nO9F0S4u32W8bOfFuSL85jwHu510/o31ZQxYe8PbP8AmDIiHvHN/jw9KvVpaJEgSJFRByVQAB7gK2K0on08OxQhzlzZ5wxBQFUAAcgBgAeQA5V6UpWjtBqq9Jeg1rd5fb2Up/rIwBk/rryb7fWrVShicIzVSRxhrLVNGYvGe0gzliuWiI83TnEfUfWak77rYzCOwt8Skd4u2Y1P6u3i/wAdtdTYVSuknV1a3GXhHYSnxQdxj+snL4jHxrNPock8GWC/Kl4fwch1bV57p99xK0h8M/JX5qjgvwr60bRbi7fZbRM58TyVfnMeA93P0qVvOjkthMrX1sZoAeJjchGHh3wMqfRsZ86630T1uynjVLMqgUf8HARl/sjmPUZHrWUr1OLDs/En+Y6fbqV7o31YwxYe8PbP+YMiIe/xf44HpV/hhVAFQBVHAADAA8gBXpSt0fXx4oY1UUKwwrNKp6FL6SdXltc5eH8BLz3IO4T5snAZ9Rg1Bwa9qOlEJqEZngHATKdxA8O+efufB9a6hXxLGGBDDIPAg8QR5EVKPCWBXvQ5P76Edomu292m+3kDDxHJl9GU8RUnmqRrHV7GX7ewka0mHLZnsz6bR8ke7h6Gte36XXdkRHq1udvIXMIyh9WA4fVg/q0vuRZZR5ZF49P+HQKVp6ZqcNwgkgkWRT4qc/A+R9DW5VPdNPmhSlKFFKVhhkeVACaquvdPbO2yu/tZB+RFhsH9Zvkr9efSvXVuiCXPCe5umX8wSKq/3VQA/GoyPqtsBzMx97gfYtR2c+R5tIJeJz/pH07u7vKhuxiP5EZIJH678z7hgelVZRkhQMnyHP4Cu8W3V9pyf9n3fPd2/cTipyy0qCEYhhjj+Yij7BWd19TjexZMjvJI4VpXQu+uMbLdlU/ly9xf38T8BV60TqqjXDXkpkP6OPKp8W+UfhiukCs1VFI6Mew4483zNSw06KBAkMaxqPyVAA958z61t0pWjrSrQUpShRSlKAUpSgFKUoD4kQEEEZB4EHkfeKpOvdXMEjdraMbaUcQUzsz6AcU/ske6rzSlGJ44zX4kc1h6S6jpx2ajAZohwE8fE48yRwP9raffVy0PpLa3YzbzKx8UPBx71PGpZlzzqJuOjNm7b3totwOQwQBs+eRxqHnGE46O17SYzSvG3gVFCrnA82LfvYk17ZqnuKUpQCvOWIMCGAIPMEZBHqDXpSgKxJ0HtBJ2sAktpPzrdyn1rxXHpjFT1lAyKFaRpCPynCg/HYAP3Vs0oZjCMdEKUpQ0KUpQClKUAoaUoCB1vpXa2jhLl2QkZH4NyCPQqMV4ad04sJ5BHHON7HChldMnyBYAZ9Kgeue2BtYZPFJdufRkbI+tRXM9V0WS3SGVsmOeNJI3HDiVDMh8mB+sYPnjLdHz8+05Mc2krSP0dms1Rurfpf7VH2E7fh4xzP8AWIOG75w8fr88XjNaO3HkWSO8jNQmu9J7azZVuXKbwSvcdgcc+KgjPEVNmue9c0ANpC/is2Pgytn7BUZjPNwxuS6Fx0bV4rqPtYCWTJG4qy5I54DAE166pqCW8TSykhEGWIUtgcs4UZqK6AwhNNtgPGMN8W7x+2pPW4BJbTIfyopB9akVTUZNwvrRXz1jab+nP7KX/bVntLhZI1kXO1wGGQQcEZGQeI4V+aLSPeyL+eyr/eIH+dfptVwAB4VE7ObZM88t73Qjdd1+CzVWuWKq52qQjMM4zg7QccM/Uairfp/p8jqiSszOQqgRS8STgD5Na3WxFnTXP5jxEfFgv2Ma5t1bwh9Tt8/kl2+pGx++o3zombaJwzKCqnR3oGvqsYrNaO4GoPXOlNrZuqXLlCwyvcdgQOB4qCP/ANFTlc266YR2Nu/iJGXPoy5/6Kj0PHaJuGNyXQmj1j6b+nP7KT/bWP8A+k6b+nb9lJ/tqj9UNmkl5KZFVgsJ4MARkuvHB9xrrR0m3/QRfs1/0qJto8cGTNlhvWvP+SuHrJ079K/7KT/SrLpeoR3ESTQnKOMqSCPHHI8RxFaF70UsZQQ9rF71QK3wZcEVsaBpK2sAgQkopfbu5hWYsFJ8cZxn0q8z2hxVL8VUSdKUqnsKUpQClKUApSlAKUpQClKUBR+t8fzePpk+xq29H0iK70e3hmGVaCPBHNWCjDL5EVqdb5/m8fTR/Y1TfQf+jbX6GP7KnU5KTzyT/wAUcS1KwuNOu9pO2SMho5ByYeDr6HkR7wa7V0N6SJfW4kGFkXhKn5reY/VPMH/Q18dM+jCX0Gw92RMmJ/I+R81Pj8D4VxzR9Sn028ztKsh2yxk/KXxU/aD7jyrPqnMr2XJ/qz9C5qjdcI/m9fpk+xqtmkanHcwpNC25HGR5g+KkeBB4VU+uE/zePpk+xq09Ds2hp4ZNdiw9DxjT7X6GL7oqUu/+G/zW+yo3on+IWv0MX3RUldfIb5rfZVPSHqL3fQ/NmjD8PB9LF99a/S1fmnRfxiD6WH74r9LViJwejtJe9FW6zx/Nc/8Ay/8AFSubdVn9KR/Nl+7XSus7+i5/+X/ipXNeqr+k4/mS/dqvVDaP7mHgd0pSlaPpiue9c4/kcP04+49dCrnvXN+JxfTj7j1Hoc+1/sy9xCdSw/lNx9En3jXXM1wboGb7tZP4OCF9i9pv24254Y3euau4/jEfC3H9ysxfI5tky7uJLdZ0LNM1zmyg1w3cAumIh3guYzGFwvew23vYJAHxroq1s7ceTf6Ne8+qUpQ9BSlKAUpSgFKUoBSlKAUpQ0BQuuN8WCDznT9yuanugh/m21+iT7KqvXTOOwt4/EyM3wVcf9dWLq2mDaXb+gZf7rsP8qnU44P9TL3Is5qk9YnQ/wBrj7aBf5Qg/aKOOw+vkfhV2rBqnTkxxyR3ZHCOgvSprCbbJnsXOJE8UblvA8x4j/MVeutqZX01HQhlaWMqQcggqxBBqN6z+h+d17bLx5zIBzH6RR5jx+vw40E63KbP2RjujDq6ZPFCM5A8wc5x4fGsXXI+VKUsMZYp6dDu/RP8QtfoYvuipK6/4bfNb7Kjeif4ha/QxfdFb2pybYZW8kc/UpNbPqR9Re76H5w0X8Yg+lh++K/S1fmbTX2yxMeQeM/UwNfpkGsROD0dpIq/Wd/Rc/8Ay/8AFSua9VZ/nOP5kv3a6J1qvjS5fVoh/wC4p/yrm3Vk+NUg9RIP/Q1V6om0P9THwO80rGaE1o+oDXPuub8Th+nH3Hq6WWpxzM4iYP2bbWZeK7sZKg+JAIz76o/XQ/8AJoF85ifqRv8AWo9Dm2prgyIjqV/Gbj6NPvGuu1x/qXfF3MPOEH6nH+6uv5pHQzsP7KGKzWM1oXGrwpMkBcGWTO1BxbABYsw8BgczVOptIkKVis0KKUpQClKUApSlAKUpQClKUBRenHQy4v50dZo0SNNqqwYnJOWY488AfCpPoN0fnsYXhlkSRd+5NoI25+UDnwyM/E1Z6VKPJYYKe/1FKUqnqfLLnnXL9f6rXedntJI0jbjsfd3SeYXAPd8vLlXUqVGrPLLhhkVSRoaJZtDbQwsQWjjRCRyJUAEjPhwr46QWck1tLFEwVpEKBmzgBuDHh6ZqSpVN7qrdOQnqkuMfjMX91q6tZI4jUSEFwoDEZwWA4kZ8K2KVEqPPFghi9UrPTno/NfQrDFIkY3hmLAnOAQoGPU5+Aqn2PVleQyLLDdxK6HKtsY44Y5HI5E11alGrJPZsc5bz1KG2h63/AN4x/s1H/wAdaN50J1WcbZ9RBU8wN4B96rtBrpVKUR7PF6t/FkH0Q0D2G1WDcHO5mZgu0EsfLJ5DA+FRHTzolPqDRbJURIw3BgxJZsZPD0A+s1c6VTcsUXDc6HLtK6ur62k7S3vI0cqVyEJ7pIJHeyOYFSraBrfhqUf7NR/0VfKVKMR2aEeSv4s5xddEtYkGH1IY/VLr90CtvoZ0CezujcSzLIdjKAFOctjLFiePAEfGr5SlIq2eClvc/ixSlKp7ilKUApSlAKUpQCsZrNVfprf3kQh9i2F3ZwUdd27ahkwOPA4Qj40Mzluqyz5oDUT0a1tLy3WZOBPB0PNHHylP/wB5Yr50C7lka4ErAiO4dEwMYQBSAfM948aBTTqupM0rVTUoWfs1mjLj8gOpb6s5r7lvI1zvdVwMnJAwvmc8hQto96V4Q3kbnCOrHAPdYHgeR4Hl619R3KMSFYEjmAQSPfjlyP1UFo9c0qHF/I12qI0BgMZJIfMpcH8lRwKjHP8A0reutQhjwJZUQnkHZVz7smhFJGzms1UnvWGshe1Ih9jMm3d+Dz2gG/HLl41Zra7jkGY3VxyypDDPvFCRmpWe2azUB041KW2sZZ4CA6bCNwyOLhTke41v6XdkwQmVl3vGjHkMnaCxA8udBvre3SQpWvbX0UmezkR8c9rBse/B4V5/wnCX7MTR7+Wzeu7PljOaGrRuVjNQOl9IVnnuIRtBhYKp3g9oSu4kDyHLhnka0p+kskFmk1wsLStKI9sUuUwz7c7iOO0HjQzxI1ZbKVrJexkqBIhL52gMO9jnt48cV9S3SK21nUMQSFJAOBzOPLgfqoatHtms1B9G+kC3Qk4KpSWSMLvDFlQgb8eRzUl/CMO/s+1j3/mb13f3c5oRSTVm1WN1YJqkaOfbZ7rtbiQdncFYVimKYjQDiFU4YEniSDQkp00u5eAazWmdRhD9mZow/wCYXXd/dzmvd7lF4MwHAniQOA5njQ1aPWleVvcpIoaNlZTyZSCPrFetCilKUApSlAKgNff+VWA85pP8CSp+orU9HE00Exd1NuzMqrtwxYbTuyCeWRwxzoYmm1y++ZWtahbTbr26IE20xAu41HyWJwJ1HvPH3nz4aWuaiRaTmJ8LPfqjSIeUThCxVhyyBjPrXQbiBZFKOAysCGU8iDwINQFj0Nt47OSzO54pGZsMRuBOCNpAHLAwalHjLFLmo6P5mt010aD+Dpdsap2EZeJlAUoyDKlSOXLHxqF023W51K2N0iuX0yN3VxkF944sDz5k++rN/FgtGIZ7mWaEYzGwjG8DiFkdVDMOA4cM445rb/gNfbRebm3CHsQnd2bN27PLOc+tBLE3JOuxA39vHaarayIqxxyW80LBQFUCMdqvAcBwB+qtHSW9ju5ZJAQLy2a5KnmJUYsye/bIo+FWvpBoCXYiEjMoikD90jvDBVkbI+SwYg01vQUuXhdyymF94247w8UbI+ScDPupQeN22u9r6lTjshaXtqqqC0dhOTgc3BDN9bE/XUp1f2sctis8oEktxuaV2AYsdxG3j+SAMAcqm59FVrxLss25I2jCd3YVY5JPDOeXj4VGw9EeyZvZbqe3jclmiTs2QE8ynaIxTPpQLHKMrrkR0+nRNrMcTIDGllwQjK92TCgg8DjPjXt0ct0i1a+jiUInZ277FGF3ENkgDgCamIOj6rdLciSQssPY4YggrnduJI3Fs+Oa9bXRVS7lugzbplRWU42gJyI4Zzz8aFWN3ftvwoi+sv8Aou49yf4i1DatapJd6MrqCpimyD4gQocHzHpVv6Q6Ot3bvbuzKr7clMZ7rBsd4EcwPCtX+LadpaSGSTNmrKnycMGQIS/d54HhiqTJjlKVr2eTISTT449YEcKiIS2UgbswF4hwFbA8R5+la2jyewCG0v4EKCQCC6QAoz5ypkHykf14/wCdWbUujyTXHtHaSI/YtD3CowrHO4EgkMDjB9K85OjplaM3M7zLEwdUKxopcfJZ9ijcR5cvSpQ4bTbXfwIzodAnteokKoxcADAHAbBkDyqrxwqdHt+6Px8DkORnbI+OKvcHRsR3UlxHPKolYPJCNmxnAxkkruHuBFax6GR+xeydrJgSdqsmV3q+7fkYXHMnw8aGXilVV382a+vIo1TTQAAB7TgAcP8Ah+FZ1NFOt2oIB/k0+fcSBx/fW7f9F+2jiD3E3bQsXS4BQSAngeAXbtxwxjwrNp0XCXMd008skqKyFnKd8N4EBQFA8AuOZzmhvclenVP5FW0iYw6TfTwgCRZrrawABUbtox6Dn8K37Dot2+mxQ9sgjdI33rCO03HD7+0L/Lzx3YzUxp3RNIWlxLI0MzSM1u2zs8ycH/J3EemcVr2XQ4wjs4ry6WDJ/AhkwAeaq+3eo4+BB9aGY45KrXSiywR7UVSS2ABk8zgYyfU1zU3LW9nq0sICut06qwAyobYuR5YyTXTVTAAHIcBUNZdG4kW5Ri0i3Ts8ivtxlxghdoGBwHrQ9MsHKq9vyNaXQbZtP7Ixrs7LO7AJ3bd3abue7PHPOqfpK+0to/tI37o7kHdx3qowu7PyhgDnzq4wdFmWH2f2ucwY29mdm7Z+jEm3dtxw55x41tS9HYzPbSqWT2VWWONdoTaw2kEEZ5AciKp5yxOVcu3zJGys44lCRIqKMnagCjJ4k4FbNYFZodQpSlAKUpQCoHpdr5sokkEXab5Fjxv2YLA4Odpzyx8anqpnWj+Kw/8AmYf86M880nGDaLivrTdSqDr8PY2k5kvJ5bpVdw0TyLs5lMxRttRAOZbnxoWc91WX/NN1UOa6nkuNMTt5EE9u7S7DjcRGGJxyByTx8Pqra0lXt9Wa1WaV4ntu22yyNIVcSbDtZjkAg8qlmFm56ewuW6sbq5j7fJNaXHazTJqCyPshSSRWU7sRJHEpAZCOG7B8STwqbuXmjutKjd3BZZu2XtHIZhECd2T3sMTjOcVbJx1rXbzdF0zTdVV1WeQavaosjBWgnJQMdpIxtJXOCRmobpHH7PZTFryeW7QF98byDYc5G6NG2RpjwYcfWhqWWr5aHQ91N1UnXNTkV7Ht5GjtpEzPKpKDtNgKK7rxRSTnmM+6texupLdr+5V5ZbaJAbcvJIyltu5whY99d2Bu4+hoR5lehft1CaoFtYXs9msqtJ7TIqyLN7SyoC3eA7EDZsAONu059/GrxZh+zXtcb9q79vyd2O9tz4ZzQ1Ce90K9/GSd76azhtkZoVVi7zlAVYKRgCJsHvfuqZ0y4nbd7RCsRBG3ZJ2isCOeSqkYPhiqfb9v/Dl57OI89lDu7QsBjavLaKn9c1aazsZribs2dB3VQMFySFUEk5PEjyqHnCbpuXRs3ukd68NpPLHjfHG7ruGRlRniAR5edfWgXby2sMkmN7xozYGBllBOB4DjVZ1zRz/Bk8k800k3YO7N2rqm7bnasSEJt8MEHI55r4s53W50lFdgjW0m5QxCtiNcFl5HGaDiNT56UvNl53VjdVT1O8ZNXjBd+zFpK7IGO0lW+VtzjOPGvLozA99b+1XMsv4YsUjjlkiWJASqgdmRubhks2efhVN8XnSXMuO6tTVtSjtoXnmJCIMsQCTjOOAHE8TUJd6eI5Fa5vJDEI0jjiDujM4HecmNg8rHy9/CqdezvJo+oB5JWWG5ZYu0Z94TKAJJk5bG48Gzx91DM82707+R0XUNW7IQlYpZBK6r+DXdsDDO6TjwUDxqSDVS+k6NBBZCKSVd13bqx7VyWVs7lYscleA7vKtnT5mvrq6V3kWG3cRJHG7R7nAy7uyEMePADOKFWT8Ve75FszTdVBa6ntrm7s+2keP2R54Wdi0kZGQV3niRniM55VrXVvMdGW9N3cdukCyKRKwXwOGQcG4cyck/uqWTj+zS/I6Pms1r2EpeJHPNlVj8QD/nWxVPZOxSlKFFKUoBVc6baHLeQxxwsilZVkJfOO6DgDAPiasdKGZRUlTIYC+ZlDCCNM98o7u+MclyigHOOJzVctOi16lpNZdpB2biX8N3+1cvk/hBjGSTgtk8KvlYoZeJPUqtv0enE1hKzR/yWFo5AC3eLIEynDl3QePnXrqFgYr9tQkkRIUtWiYkncvf3luWMcqs1R+uaUl1byQSZCyDBI5jjkEe4gGhHjSXIqmgWOowxs8TRSq7FgLkMs7qeIMkikgHyBBwMcuQz2kupLDdWwENxZzSI0cuSm7AWRNy+mMHFSum6LfRqI5L5XjAwCIAJceHfLFc48SpNTOmadHbxiOJdqjJ5kkk8SzE8WYniSalHnHG2q50V46FdyXkV1NJGpWKWNlj3dzeO6UJHeOeJJx4YHnHRdFb4WElgXtwhDYlG/tHJO7vgjAJPNsk/bV9xQiqb4MSjX9lPLPBHbzL2ttGgmR132ysRwYjgS58BzA48PHYu9Sm7RbHUYU23avGksDHaTt7wZGGUOD5mtm66MzpdSXNldCIzbTLHJH2iMVGAw7wIOB51J2mjfhFnuH7aZQQrFQqoD8rs0Hyc+ZJPrUMKEuf2qIbR9L1K2QW6y2zxJ3Y5XEnaKngCg4Ngeo5Va41IUAnJA4nhxPnwr0pVPaMN1Uipx6Jdx6jcXkfYssyogR2dSAoUZJCHxU/XWzfaVc3cUsN2YVikTaoi3MwfIIcs4HLHLFWOlCcNVRTG0jUns3s5HtiDGYxNmTcy4wNyYwDjmcn3GvS86O3ISykgeLt7RNhD7uzdSoVhkDI5cDirdWaE4MSqQaFctfJd3DREdi8TxpuwoY5AXI73jknHPlw4+WkaLfWQMFs0EtvuJjEzOrxhjkr3QQ4yfSrfis0CxR1Kg2iX0d41zHJBKZI0RhLvXsyo49ltzhSeO3Px8a1v4nTmzvrZ5UJuZjKj8R3iVYhxjhxTwzz9Ku9ZoHhi/vuVLUNFvLiG3EpgV4biKUhC+0rGOIBIySSfIAetei6JcW93NcWhjeO4w0kMjMmJBw3o6hufiCPjVprFC8KOpWv4vyO1zPKU7eeEwoATsjTBwu4jLZY5JwPdWJej0p0n2Hcgk7ERbuO3Ixx5Z5CrPSlDhxNbT4SkUaNjKoqnHLIABxn3Vs0pQ2lQpSlCi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data:image/jpeg;base64,/9j/4AAQSkZJRgABAQAAAQABAAD/2wCEAAkGBxISEBUSEBIVFRUVFxYYFhUVFhcYGBgWGRodFxYWFRgYHSogGB0lGxYYITEiJikrLi8uFx8zODMsNygtLisBCgoKDg0OGxAQGysmHyUtLS0tLS83LS0tLy0tKy0tLS0tLTUtLTctLS0tLS8rLS01LS0tLS0rLS0tLS0tLS0tLf/AABEIAMsA+AMBIgACEQEDEQH/xAAcAAEAAgMBAQEAAAAAAAAAAAAABQYBBAcDAgj/xABOEAACAQMCAgcDBggMAwkBAAABAgMABBEFEiExBgcTIkFRYRRxgTJyc5GxsiM0QlJTYpOhFRYkJTVDgpKzwdHSM4PCRFVjdKKjw/DxF//EABkBAQEBAQEBAAAAAAAAAAAAAAABAgQDBf/EADMRAAICAQEGAggFBQAAAAAAAAABAhEDMQQSEyFBUYGhBTJhcZGxwfAiIyQz0RQ0UmLh/9oADAMBAAIRAxEAPwDuNKUoBSlKAUpSgFKUoBSlKAUpSgFKUoBSlKAUpSgFKUoBSlKAUpSgFKUoBSlKAUpSgFKUoBSlKAUpSgFKUoBSlKAUr5Y4FUrpH1jW1vlIfw8g4YU9wH9Z/H3DPwoYyZIwVyZdZHABJIAHMk4AHrVG6RdZVtDlLYdu44ZBxGD6v+V8PrrmWv8ASm6vD+Gk7nhEndQfD8r3nNQtYcux8zN6Qb5Y14lrvesPUJGyJhGPBY0XH1sCT9dSuh9aNwjAXaLKniygK49cfJb3cKrHR/ozc3jfgIztzxkbuxj+14n0GTXSNO6rbZYis7vJIfy1OwKf1F8f7WaitmMH9TN7yfxLdomuQXab7eQOPEcmU+TKeIqTrimr9C77T5O3tWaRV5SRZEijydPEe7I8wKnui3WerYjvgFPLtkHdPz15r7xw91aT7nbDaqe7lVPyOm0ryt5ldQ6MGVuIZSCCPMEc69a0dgpWtfXscKGSZ1RBzZiAP31znpH1pAZSxTd/4sgOPeicz7zj3Go3R5ZM0MauTOh6nqcNuhknkVFHixxn0A5k+gqg6r1rxqcW0DSD86RtgPuABP14rmWpajNcP2k8jSN5seQ8lHJR6Ct3QOjVzeHFvGSvjI3djH9rxPoMmsuTeh82e25MjrGv5OlaJ1oW8pC3KGAn8rO+P4kDK/EY9avcEquoZGDKeIIIII8wRzrntr1UwCEiWZzKeTrgKp8gh5j3nPuqD9j1PRmLR/hbfOTgFo8eJZecR9Rw9TVtrU6Y5c2Nfmrl3X1Ox0qrdFum9te4UHs5f0bkcfmNycfv9KtANaOyE4zVxZmlKUNClKUApSlAKUpQClKUApWCaqvSPp5aWmU3drKP6uMg4P67cl+30oZnOMFcnRaiap/SPrDtbbKRnt5Rw2xkbQf135D3DJ9K5l0j6a3d5lWfs4j/AFUZIBHk7c3+PD0qt1hy7HzM3pDpj+JP9Iul93eEiV9sfhFH3Vx+t4v8fqFQFbemabNcP2dvG0jeSjgPVieCj310ro31XKuHvm3n9EhIUfObm3wwPfU5s5IYsud35nO9F0S4u32W8bOfFuSL85jwHu510/o31ZQxYe8PbP8AmDIiHvHN/jw9KvVpaJEgSJFRByVQAB7gK2K0on08OxQhzlzZ5wxBQFUAAcgBgAeQA5V6UpWjtBqq9Jeg1rd5fb2Up/rIwBk/rryb7fWrVShicIzVSRxhrLVNGYvGe0gzliuWiI83TnEfUfWak77rYzCOwt8Skd4u2Y1P6u3i/wAdtdTYVSuknV1a3GXhHYSnxQdxj+snL4jHxrNPock8GWC/Kl4fwch1bV57p99xK0h8M/JX5qjgvwr60bRbi7fZbRM58TyVfnMeA93P0qVvOjkthMrX1sZoAeJjchGHh3wMqfRsZ86630T1uynjVLMqgUf8HARl/sjmPUZHrWUr1OLDs/En+Y6fbqV7o31YwxYe8PbP+YMiIe/xf44HpV/hhVAFQBVHAADAA8gBXpSt0fXx4oY1UUKwwrNKp6FL6SdXltc5eH8BLz3IO4T5snAZ9Rg1Bwa9qOlEJqEZngHATKdxA8O+efufB9a6hXxLGGBDDIPAg8QR5EVKPCWBXvQ5P76Edomu292m+3kDDxHJl9GU8RUnmqRrHV7GX7ewka0mHLZnsz6bR8ke7h6Gte36XXdkRHq1udvIXMIyh9WA4fVg/q0vuRZZR5ZF49P+HQKVp6ZqcNwgkgkWRT4qc/A+R9DW5VPdNPmhSlKFFKVhhkeVACaquvdPbO2yu/tZB+RFhsH9Zvkr9efSvXVuiCXPCe5umX8wSKq/3VQA/GoyPqtsBzMx97gfYtR2c+R5tIJeJz/pH07u7vKhuxiP5EZIJH678z7hgelVZRkhQMnyHP4Cu8W3V9pyf9n3fPd2/cTipyy0qCEYhhjj+Yij7BWd19TjexZMjvJI4VpXQu+uMbLdlU/ly9xf38T8BV60TqqjXDXkpkP6OPKp8W+UfhiukCs1VFI6Mew4483zNSw06KBAkMaxqPyVAA958z61t0pWjrSrQUpShRSlKAUpSgFKUoD4kQEEEZB4EHkfeKpOvdXMEjdraMbaUcQUzsz6AcU/ske6rzSlGJ44zX4kc1h6S6jpx2ajAZohwE8fE48yRwP9raffVy0PpLa3YzbzKx8UPBx71PGpZlzzqJuOjNm7b3totwOQwQBs+eRxqHnGE46O17SYzSvG3gVFCrnA82LfvYk17ZqnuKUpQCvOWIMCGAIPMEZBHqDXpSgKxJ0HtBJ2sAktpPzrdyn1rxXHpjFT1lAyKFaRpCPynCg/HYAP3Vs0oZjCMdEKUpQ0KUpQClKUAoaUoCB1vpXa2jhLl2QkZH4NyCPQqMV4ad04sJ5BHHON7HChldMnyBYAZ9Kgeue2BtYZPFJdufRkbI+tRXM9V0WS3SGVsmOeNJI3HDiVDMh8mB+sYPnjLdHz8+05Mc2krSP0dms1Rurfpf7VH2E7fh4xzP8AWIOG75w8fr88XjNaO3HkWSO8jNQmu9J7azZVuXKbwSvcdgcc+KgjPEVNmue9c0ANpC/is2Pgytn7BUZjPNwxuS6Fx0bV4rqPtYCWTJG4qy5I54DAE166pqCW8TSykhEGWIUtgcs4UZqK6AwhNNtgPGMN8W7x+2pPW4BJbTIfyopB9akVTUZNwvrRXz1jab+nP7KX/bVntLhZI1kXO1wGGQQcEZGQeI4V+aLSPeyL+eyr/eIH+dfptVwAB4VE7ObZM88t73Qjdd1+CzVWuWKq52qQjMM4zg7QccM/Uairfp/p8jqiSszOQqgRS8STgD5Na3WxFnTXP5jxEfFgv2Ma5t1bwh9Tt8/kl2+pGx++o3zombaJwzKCqnR3oGvqsYrNaO4GoPXOlNrZuqXLlCwyvcdgQOB4qCP/ANFTlc266YR2Nu/iJGXPoy5/6Kj0PHaJuGNyXQmj1j6b+nP7KT/bWP8A+k6b+nb9lJ/tqj9UNmkl5KZFVgsJ4MARkuvHB9xrrR0m3/QRfs1/0qJto8cGTNlhvWvP+SuHrJ079K/7KT/SrLpeoR3ESTQnKOMqSCPHHI8RxFaF70UsZQQ9rF71QK3wZcEVsaBpK2sAgQkopfbu5hWYsFJ8cZxn0q8z2hxVL8VUSdKUqnsKUpQClKUApSlAKUpQClKUBR+t8fzePpk+xq29H0iK70e3hmGVaCPBHNWCjDL5EVqdb5/m8fTR/Y1TfQf+jbX6GP7KnU5KTzyT/wAUcS1KwuNOu9pO2SMho5ByYeDr6HkR7wa7V0N6SJfW4kGFkXhKn5reY/VPMH/Q18dM+jCX0Gw92RMmJ/I+R81Pj8D4VxzR9Sn028ztKsh2yxk/KXxU/aD7jyrPqnMr2XJ/qz9C5qjdcI/m9fpk+xqtmkanHcwpNC25HGR5g+KkeBB4VU+uE/zePpk+xq09Ds2hp4ZNdiw9DxjT7X6GL7oqUu/+G/zW+yo3on+IWv0MX3RUldfIb5rfZVPSHqL3fQ/NmjD8PB9LF99a/S1fmnRfxiD6WH74r9LViJwejtJe9FW6zx/Nc/8Ay/8AFSubdVn9KR/Nl+7XSus7+i5/+X/ipXNeqr+k4/mS/dqvVDaP7mHgd0pSlaPpiue9c4/kcP04+49dCrnvXN+JxfTj7j1Hoc+1/sy9xCdSw/lNx9En3jXXM1wboGb7tZP4OCF9i9pv24254Y3euau4/jEfC3H9ysxfI5tky7uJLdZ0LNM1zmyg1w3cAumIh3guYzGFwvew23vYJAHxroq1s7ceTf6Ne8+qUpQ9BSlKAUpSgFKUoBSlKAUpQ0BQuuN8WCDznT9yuanugh/m21+iT7KqvXTOOwt4/EyM3wVcf9dWLq2mDaXb+gZf7rsP8qnU44P9TL3Is5qk9YnQ/wBrj7aBf5Qg/aKOOw+vkfhV2rBqnTkxxyR3ZHCOgvSprCbbJnsXOJE8UblvA8x4j/MVeutqZX01HQhlaWMqQcggqxBBqN6z+h+d17bLx5zIBzH6RR5jx+vw40E63KbP2RjujDq6ZPFCM5A8wc5x4fGsXXI+VKUsMZYp6dDu/RP8QtfoYvuipK6/4bfNb7Kjeif4ha/QxfdFb2pybYZW8kc/UpNbPqR9Re76H5w0X8Yg+lh++K/S1fmbTX2yxMeQeM/UwNfpkGsROD0dpIq/Wd/Rc/8Ay/8AFSua9VZ/nOP5kv3a6J1qvjS5fVoh/wC4p/yrm3Vk+NUg9RIP/Q1V6om0P9THwO80rGaE1o+oDXPuub8Th+nH3Hq6WWpxzM4iYP2bbWZeK7sZKg+JAIz76o/XQ/8AJoF85ifqRv8AWo9Dm2prgyIjqV/Gbj6NPvGuu1x/qXfF3MPOEH6nH+6uv5pHQzsP7KGKzWM1oXGrwpMkBcGWTO1BxbABYsw8BgczVOptIkKVis0KKUpQClKUApSlAKUpQClKUBRenHQy4v50dZo0SNNqqwYnJOWY488AfCpPoN0fnsYXhlkSRd+5NoI25+UDnwyM/E1Z6VKPJYYKe/1FKUqnqfLLnnXL9f6rXedntJI0jbjsfd3SeYXAPd8vLlXUqVGrPLLhhkVSRoaJZtDbQwsQWjjRCRyJUAEjPhwr46QWck1tLFEwVpEKBmzgBuDHh6ZqSpVN7qrdOQnqkuMfjMX91q6tZI4jUSEFwoDEZwWA4kZ8K2KVEqPPFghi9UrPTno/NfQrDFIkY3hmLAnOAQoGPU5+Aqn2PVleQyLLDdxK6HKtsY44Y5HI5E11alGrJPZsc5bz1KG2h63/AN4x/s1H/wAdaN50J1WcbZ9RBU8wN4B96rtBrpVKUR7PF6t/FkH0Q0D2G1WDcHO5mZgu0EsfLJ5DA+FRHTzolPqDRbJURIw3BgxJZsZPD0A+s1c6VTcsUXDc6HLtK6ur62k7S3vI0cqVyEJ7pIJHeyOYFSraBrfhqUf7NR/0VfKVKMR2aEeSv4s5xddEtYkGH1IY/VLr90CtvoZ0CezujcSzLIdjKAFOctjLFiePAEfGr5SlIq2eClvc/ixSlKp7ilKUApSlAKUpQCsZrNVfprf3kQh9i2F3ZwUdd27ahkwOPA4Qj40Mzluqyz5oDUT0a1tLy3WZOBPB0PNHHylP/wB5Yr50C7lka4ErAiO4dEwMYQBSAfM948aBTTqupM0rVTUoWfs1mjLj8gOpb6s5r7lvI1zvdVwMnJAwvmc8hQto96V4Q3kbnCOrHAPdYHgeR4Hl619R3KMSFYEjmAQSPfjlyP1UFo9c0qHF/I12qI0BgMZJIfMpcH8lRwKjHP8A0reutQhjwJZUQnkHZVz7smhFJGzms1UnvWGshe1Ih9jMm3d+Dz2gG/HLl41Zra7jkGY3VxyypDDPvFCRmpWe2azUB041KW2sZZ4CA6bCNwyOLhTke41v6XdkwQmVl3vGjHkMnaCxA8udBvre3SQpWvbX0UmezkR8c9rBse/B4V5/wnCX7MTR7+Wzeu7PljOaGrRuVjNQOl9IVnnuIRtBhYKp3g9oSu4kDyHLhnka0p+kskFmk1wsLStKI9sUuUwz7c7iOO0HjQzxI1ZbKVrJexkqBIhL52gMO9jnt48cV9S3SK21nUMQSFJAOBzOPLgfqoatHtms1B9G+kC3Qk4KpSWSMLvDFlQgb8eRzUl/CMO/s+1j3/mb13f3c5oRSTVm1WN1YJqkaOfbZ7rtbiQdncFYVimKYjQDiFU4YEniSDQkp00u5eAazWmdRhD9mZow/wCYXXd/dzmvd7lF4MwHAniQOA5njQ1aPWleVvcpIoaNlZTyZSCPrFetCilKUApSlAKgNff+VWA85pP8CSp+orU9HE00Exd1NuzMqrtwxYbTuyCeWRwxzoYmm1y++ZWtahbTbr26IE20xAu41HyWJwJ1HvPH3nz4aWuaiRaTmJ8LPfqjSIeUThCxVhyyBjPrXQbiBZFKOAysCGU8iDwINQFj0Nt47OSzO54pGZsMRuBOCNpAHLAwalHjLFLmo6P5mt010aD+Dpdsap2EZeJlAUoyDKlSOXLHxqF023W51K2N0iuX0yN3VxkF944sDz5k++rN/FgtGIZ7mWaEYzGwjG8DiFkdVDMOA4cM445rb/gNfbRebm3CHsQnd2bN27PLOc+tBLE3JOuxA39vHaarayIqxxyW80LBQFUCMdqvAcBwB+qtHSW9ju5ZJAQLy2a5KnmJUYsye/bIo+FWvpBoCXYiEjMoikD90jvDBVkbI+SwYg01vQUuXhdyymF94247w8UbI+ScDPupQeN22u9r6lTjshaXtqqqC0dhOTgc3BDN9bE/XUp1f2sctis8oEktxuaV2AYsdxG3j+SAMAcqm59FVrxLss25I2jCd3YVY5JPDOeXj4VGw9EeyZvZbqe3jclmiTs2QE8ynaIxTPpQLHKMrrkR0+nRNrMcTIDGllwQjK92TCgg8DjPjXt0ct0i1a+jiUInZ277FGF3ENkgDgCamIOj6rdLciSQssPY4YggrnduJI3Fs+Oa9bXRVS7lugzbplRWU42gJyI4Zzz8aFWN3ftvwoi+sv8Aou49yf4i1DatapJd6MrqCpimyD4gQocHzHpVv6Q6Ot3bvbuzKr7clMZ7rBsd4EcwPCtX+LadpaSGSTNmrKnycMGQIS/d54HhiqTJjlKVr2eTISTT449YEcKiIS2UgbswF4hwFbA8R5+la2jyewCG0v4EKCQCC6QAoz5ypkHykf14/wCdWbUujyTXHtHaSI/YtD3CowrHO4EgkMDjB9K85OjplaM3M7zLEwdUKxopcfJZ9ijcR5cvSpQ4bTbXfwIzodAnteokKoxcADAHAbBkDyqrxwqdHt+6Px8DkORnbI+OKvcHRsR3UlxHPKolYPJCNmxnAxkkruHuBFax6GR+xeydrJgSdqsmV3q+7fkYXHMnw8aGXilVV382a+vIo1TTQAAB7TgAcP8Ah+FZ1NFOt2oIB/k0+fcSBx/fW7f9F+2jiD3E3bQsXS4BQSAngeAXbtxwxjwrNp0XCXMd008skqKyFnKd8N4EBQFA8AuOZzmhvclenVP5FW0iYw6TfTwgCRZrrawABUbtox6Dn8K37Dot2+mxQ9sgjdI33rCO03HD7+0L/Lzx3YzUxp3RNIWlxLI0MzSM1u2zs8ycH/J3EemcVr2XQ4wjs4ry6WDJ/AhkwAeaq+3eo4+BB9aGY45KrXSiywR7UVSS2ABk8zgYyfU1zU3LW9nq0sICut06qwAyobYuR5YyTXTVTAAHIcBUNZdG4kW5Ri0i3Ts8ivtxlxghdoGBwHrQ9MsHKq9vyNaXQbZtP7Ixrs7LO7AJ3bd3abue7PHPOqfpK+0to/tI37o7kHdx3qowu7PyhgDnzq4wdFmWH2f2ucwY29mdm7Z+jEm3dtxw55x41tS9HYzPbSqWT2VWWONdoTaw2kEEZ5AciKp5yxOVcu3zJGys44lCRIqKMnagCjJ4k4FbNYFZodQpSlAKUpQCoHpdr5sokkEXab5Fjxv2YLA4Odpzyx8anqpnWj+Kw/8AmYf86M880nGDaLivrTdSqDr8PY2k5kvJ5bpVdw0TyLs5lMxRttRAOZbnxoWc91WX/NN1UOa6nkuNMTt5EE9u7S7DjcRGGJxyByTx8Pqra0lXt9Wa1WaV4ntu22yyNIVcSbDtZjkAg8qlmFm56ewuW6sbq5j7fJNaXHazTJqCyPshSSRWU7sRJHEpAZCOG7B8STwqbuXmjutKjd3BZZu2XtHIZhECd2T3sMTjOcVbJx1rXbzdF0zTdVV1WeQavaosjBWgnJQMdpIxtJXOCRmobpHH7PZTFryeW7QF98byDYc5G6NG2RpjwYcfWhqWWr5aHQ91N1UnXNTkV7Ht5GjtpEzPKpKDtNgKK7rxRSTnmM+6texupLdr+5V5ZbaJAbcvJIyltu5whY99d2Bu4+hoR5lehft1CaoFtYXs9msqtJ7TIqyLN7SyoC3eA7EDZsAONu059/GrxZh+zXtcb9q79vyd2O9tz4ZzQ1Ce90K9/GSd76azhtkZoVVi7zlAVYKRgCJsHvfuqZ0y4nbd7RCsRBG3ZJ2isCOeSqkYPhiqfb9v/Dl57OI89lDu7QsBjavLaKn9c1aazsZribs2dB3VQMFySFUEk5PEjyqHnCbpuXRs3ukd68NpPLHjfHG7ruGRlRniAR5edfWgXby2sMkmN7xozYGBllBOB4DjVZ1zRz/Bk8k800k3YO7N2rqm7bnasSEJt8MEHI55r4s53W50lFdgjW0m5QxCtiNcFl5HGaDiNT56UvNl53VjdVT1O8ZNXjBd+zFpK7IGO0lW+VtzjOPGvLozA99b+1XMsv4YsUjjlkiWJASqgdmRubhks2efhVN8XnSXMuO6tTVtSjtoXnmJCIMsQCTjOOAHE8TUJd6eI5Fa5vJDEI0jjiDujM4HecmNg8rHy9/CqdezvJo+oB5JWWG5ZYu0Z94TKAJJk5bG48Gzx91DM82707+R0XUNW7IQlYpZBK6r+DXdsDDO6TjwUDxqSDVS+k6NBBZCKSVd13bqx7VyWVs7lYscleA7vKtnT5mvrq6V3kWG3cRJHG7R7nAy7uyEMePADOKFWT8Ve75FszTdVBa6ntrm7s+2keP2R54Wdi0kZGQV3niRniM55VrXVvMdGW9N3cdukCyKRKwXwOGQcG4cyck/uqWTj+zS/I6Pms1r2EpeJHPNlVj8QD/nWxVPZOxSlKFFKUoBVc6baHLeQxxwsilZVkJfOO6DgDAPiasdKGZRUlTIYC+ZlDCCNM98o7u+MclyigHOOJzVctOi16lpNZdpB2biX8N3+1cvk/hBjGSTgtk8KvlYoZeJPUqtv0enE1hKzR/yWFo5AC3eLIEynDl3QePnXrqFgYr9tQkkRIUtWiYkncvf3luWMcqs1R+uaUl1byQSZCyDBI5jjkEe4gGhHjSXIqmgWOowxs8TRSq7FgLkMs7qeIMkikgHyBBwMcuQz2kupLDdWwENxZzSI0cuSm7AWRNy+mMHFSum6LfRqI5L5XjAwCIAJceHfLFc48SpNTOmadHbxiOJdqjJ5kkk8SzE8WYniSalHnHG2q50V46FdyXkV1NJGpWKWNlj3dzeO6UJHeOeJJx4YHnHRdFb4WElgXtwhDYlG/tHJO7vgjAJPNsk/bV9xQiqb4MSjX9lPLPBHbzL2ttGgmR132ysRwYjgS58BzA48PHYu9Sm7RbHUYU23avGksDHaTt7wZGGUOD5mtm66MzpdSXNldCIzbTLHJH2iMVGAw7wIOB51J2mjfhFnuH7aZQQrFQqoD8rs0Hyc+ZJPrUMKEuf2qIbR9L1K2QW6y2zxJ3Y5XEnaKngCg4Ngeo5Va41IUAnJA4nhxPnwr0pVPaMN1Uipx6Jdx6jcXkfYssyogR2dSAoUZJCHxU/XWzfaVc3cUsN2YVikTaoi3MwfIIcs4HLHLFWOlCcNVRTG0jUns3s5HtiDGYxNmTcy4wNyYwDjmcn3GvS86O3ISykgeLt7RNhD7uzdSoVhkDI5cDirdWaE4MSqQaFctfJd3DREdi8TxpuwoY5AXI73jknHPlw4+WkaLfWQMFs0EtvuJjEzOrxhjkr3QQ4yfSrfis0CxR1Kg2iX0d41zHJBKZI0RhLvXsyo49ltzhSeO3Px8a1v4nTmzvrZ5UJuZjKj8R3iVYhxjhxTwzz9Ku9ZoHhi/vuVLUNFvLiG3EpgV4biKUhC+0rGOIBIySSfIAetei6JcW93NcWhjeO4w0kMjMmJBw3o6hufiCPjVprFC8KOpWv4vyO1zPKU7eeEwoATsjTBwu4jLZY5JwPdWJej0p0n2Hcgk7ERbuO3Ixx5Z5CrPSlDhxNbT4SkUaNjKoqnHLIABxn3Vs0pQ2lQpSlCi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3" cstate="print"/>
          <a:srcRect t="12695" r="81882" b="62891"/>
          <a:stretch>
            <a:fillRect/>
          </a:stretch>
        </p:blipFill>
        <p:spPr bwMode="auto">
          <a:xfrm>
            <a:off x="1142966" y="1928802"/>
            <a:ext cx="3143229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31" name="Picture 15" descr="Картинки по запросу NILE Норви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497" y="1428736"/>
            <a:ext cx="5619789" cy="27146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524760" y="0"/>
            <a:ext cx="4667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27.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85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82964"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81803" y="274638"/>
            <a:ext cx="7327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квалификации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преподавателей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иностранного языка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</a:rPr>
              <a:t>13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2628" r="12701"/>
          <a:stretch>
            <a:fillRect/>
          </a:stretch>
        </p:blipFill>
        <p:spPr bwMode="auto">
          <a:xfrm>
            <a:off x="0" y="1214423"/>
            <a:ext cx="6381752" cy="381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 l="12628" r="12701"/>
          <a:stretch>
            <a:fillRect/>
          </a:stretch>
        </p:blipFill>
        <p:spPr bwMode="auto">
          <a:xfrm>
            <a:off x="6572254" y="3186122"/>
            <a:ext cx="5619789" cy="367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95208" y="6286520"/>
            <a:ext cx="613192" cy="50004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5066" y="0"/>
            <a:ext cx="8216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28.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82964"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558" y="274638"/>
            <a:ext cx="12136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Иноязычный комплекс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словарей и разговорников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рабочим языкам для выставки ЭКСПО-2017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1252" y="0"/>
            <a:ext cx="5834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29. </a:t>
            </a:r>
            <a:r>
              <a:rPr lang="en-US" sz="14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4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4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4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400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59" y="1857366"/>
            <a:ext cx="905192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889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339" y="2780928"/>
            <a:ext cx="1905013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Общие положения; 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Цели и задачи  СП;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Организация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разработки  СП;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Реализация 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 СП;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СП в системе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вузовского управления; 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Организационные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структуры СП;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процедура изменения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Положения о СП; </a:t>
            </a:r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Согласование,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хранение и рассылка.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63553" y="2794122"/>
            <a:ext cx="1869428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и внедрение: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Декларации СП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Информационных карт мероприятий.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Сбалансированной системы 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показателей 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(ССП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Ключевых показателей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эффективности 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(КПЭ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3766" y="2794122"/>
            <a:ext cx="1776197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Базовая и Полная:</a:t>
            </a:r>
            <a:endParaRPr kumimoji="0" lang="ru-RU" sz="1000" b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Включают  подробные обоснования выбранной стратегии, проекты и программы, конкретные меры по выполнению СП.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Презентационная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Излагает основные позиции базовой версии, издаваемой типографским способом на казахском, русском, и английском языках.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07968" y="2803332"/>
            <a:ext cx="1920213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r>
              <a:rPr lang="ru-RU" sz="1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1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«Сверху-вниз</a:t>
            </a: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 параметры стратегического плана доводятся от руководящего органа до структурных подразделений вуза.</a:t>
            </a:r>
          </a:p>
          <a:p>
            <a:endParaRPr lang="ru-RU" sz="1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«Снизу-вверх»</a:t>
            </a: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при котором структурные подразделения вносят свой вклад в разработку стратегического плана.</a:t>
            </a:r>
          </a:p>
          <a:p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28796" y="2803332"/>
            <a:ext cx="2110805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800" b="1" dirty="0" smtClean="0">
              <a:solidFill>
                <a:schemeClr val="tx1"/>
              </a:solidFill>
            </a:endParaRPr>
          </a:p>
          <a:p>
            <a:r>
              <a:rPr lang="ru-RU" sz="1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Экспертный совет:</a:t>
            </a:r>
            <a:endParaRPr lang="ru-RU" sz="1000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представителей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подразделений  университета,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из ведущих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ученых и экспертов со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стороны. </a:t>
            </a:r>
          </a:p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Экспертного совета: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оценка обоснованности СП, 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Научная экспертиза, предварительный отбор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взаимоувязка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предложений рабочих групп.</a:t>
            </a:r>
            <a:endParaRPr lang="ru-RU" sz="1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981225" y="74712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71462" y="428604"/>
            <a:ext cx="7606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 стратегического</a:t>
            </a:r>
            <a:r>
              <a:rPr kumimoji="0" lang="ru-RU" sz="28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планирования (СП)</a:t>
            </a:r>
            <a:endParaRPr kumimoji="0" lang="ru-RU" sz="28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0" y="105490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105490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0" y="105490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0" y="105490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1714469" y="142852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0" y="0"/>
            <a:ext cx="39052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89" name="Rectangle 25"/>
          <p:cNvSpPr>
            <a:spLocks noChangeArrowheads="1"/>
          </p:cNvSpPr>
          <p:nvPr/>
        </p:nvSpPr>
        <p:spPr bwMode="auto">
          <a:xfrm>
            <a:off x="0" y="-494700"/>
            <a:ext cx="137259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2762227" y="214291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143340" y="1558509"/>
            <a:ext cx="2208245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Положение </a:t>
            </a:r>
            <a:br>
              <a:rPr lang="ru-RU" sz="1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«О стратегическом планировании </a:t>
            </a:r>
            <a:br>
              <a:rPr lang="ru-RU" sz="1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развития университета»</a:t>
            </a:r>
            <a:endParaRPr lang="ru-RU" sz="1000" b="1" dirty="0"/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114337" y="1564856"/>
            <a:ext cx="2110183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Координирующая структура 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«СП» - УСРМ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7824192" y="1573353"/>
            <a:ext cx="2051405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группы (РГ) 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3983765" y="1564856"/>
            <a:ext cx="2112235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Формы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представления  «СП»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5807969" y="1569289"/>
            <a:ext cx="2287244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Уровни «СП»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9624835" y="1574066"/>
            <a:ext cx="2368632" cy="1229266"/>
          </a:xfrm>
          <a:prstGeom prst="chevron">
            <a:avLst>
              <a:gd name="adj" fmla="val 20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Научно -  консультативный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общественный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орган (НКОО)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814103" y="2803332"/>
            <a:ext cx="1759968" cy="3019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РГ:</a:t>
            </a:r>
          </a:p>
          <a:p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Создаются из заинтересованных структур университета.</a:t>
            </a:r>
            <a:endParaRPr lang="ru-RU" sz="1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000" b="1" dirty="0">
              <a:solidFill>
                <a:schemeClr val="tx1"/>
              </a:solidFill>
            </a:endParaRPr>
          </a:p>
          <a:p>
            <a:r>
              <a:rPr lang="ru-RU" sz="1000" b="1" dirty="0" smtClean="0">
                <a:solidFill>
                  <a:schemeClr val="tx1"/>
                </a:solidFill>
              </a:rPr>
              <a:t>Функции РГ:</a:t>
            </a:r>
            <a:endParaRPr lang="ru-RU" sz="10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Актуализация,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Корректировка СП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108917" y="0"/>
            <a:ext cx="80830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3.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D:\ЛОГОТИПЫ\main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416" y="1635126"/>
            <a:ext cx="11760237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D:\ЛОГОТИПЫ\turkey_round_icon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3" y="4000504"/>
            <a:ext cx="381003" cy="22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D:\ЛОГОТИПЫ\united_kingdom_round_icon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5" y="3571877"/>
            <a:ext cx="381003" cy="20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 descr="D:\ЛОГОТИПЫ\united_states_of_america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475" y="3929066"/>
            <a:ext cx="666755" cy="36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D:\ЛОГОТИПЫ\bulgaria_round_icon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1" y="3857628"/>
            <a:ext cx="381003" cy="20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D:\ЛОГОТИПЫ\czech_republic_round_icon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3643314"/>
            <a:ext cx="395287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D:\ЛОГОТИПЫ\germany_round_icon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0248" y="3571876"/>
            <a:ext cx="39528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D:\ЛОГОТИПЫ\romania_64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72218" y="3714752"/>
            <a:ext cx="395287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D:\ЛОГОТИПЫ\russia_round_icon_64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7504" y="3286124"/>
            <a:ext cx="666755" cy="3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D:\ЛОГОТИПЫ\spain_64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38744" y="3929066"/>
            <a:ext cx="527051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Рисунок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0750" y="3786190"/>
            <a:ext cx="358775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Рисунок 2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6" y="3929066"/>
            <a:ext cx="3965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Рисунок 26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17" y="3857628"/>
            <a:ext cx="666755" cy="3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Рисунок 27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96000" y="3357562"/>
            <a:ext cx="381003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Рисунок 29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91251" y="3500438"/>
            <a:ext cx="358775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Рисунок 31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29510" y="4000504"/>
            <a:ext cx="39653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Рисунок 32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9008" y="3857628"/>
            <a:ext cx="396531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Рисунок 3"/>
          <p:cNvPicPr>
            <a:picLocks noChangeAspect="1"/>
          </p:cNvPicPr>
          <p:nvPr/>
        </p:nvPicPr>
        <p:blipFill>
          <a:blip r:embed="rId19" cstate="print"/>
          <a:srcRect b="82964"/>
          <a:stretch>
            <a:fillRect/>
          </a:stretch>
        </p:blipFill>
        <p:spPr bwMode="auto">
          <a:xfrm>
            <a:off x="43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0" y="155576"/>
            <a:ext cx="11209867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Международное сотрудничество с зарубежными вузами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70" name="Рисунок 4"/>
          <p:cNvPicPr>
            <a:picLocks noChangeAspect="1"/>
          </p:cNvPicPr>
          <p:nvPr/>
        </p:nvPicPr>
        <p:blipFill>
          <a:blip r:embed="rId19" cstate="print"/>
          <a:srcRect b="82964"/>
          <a:stretch>
            <a:fillRect/>
          </a:stretch>
        </p:blipFill>
        <p:spPr bwMode="auto">
          <a:xfrm>
            <a:off x="-666797" y="6811964"/>
            <a:ext cx="1219200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761963" y="1485900"/>
            <a:ext cx="10941051" cy="800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105 вузов-партнеров из 31 страны и </a:t>
            </a:r>
          </a:p>
          <a:p>
            <a:pPr algn="ctr"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13 международных организаций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72" name="Рисунок 36" descr="http://flag.kuda.ua/wp-content/images/greece/D4EBE0E320C3F0E5F6E8E8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1" y="4071942"/>
            <a:ext cx="28575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Рисунок 37" descr="http://flag.kuda.ua/wp-content/images/italy/D4EBE0E320C8F2E0EBE8E8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0" y="3929066"/>
            <a:ext cx="287337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Рисунок 39" descr="http://abali.ru/wp-content/uploads/2011/01/Kyrgyzstan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11" y="3786190"/>
            <a:ext cx="303755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Рисунок 41" descr="http://flag.kuda.ua/wp-content/images/netherlands/D4EBE0E320CDE8E4E5F0EBE0EDE4EEE2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747" y="3643314"/>
            <a:ext cx="28575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Рисунок 42" descr="http://flag.kuda.ua/wp-content/images/new-zealand/D4EBE0E320CDEEE2EEE920C7E5EBE0EDE4E8E8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96529" y="6000768"/>
            <a:ext cx="3661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Рисунок 45" descr="http://krestinka.com/wp-content/uploads/2013/12/flag-uks.gif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572254" y="3643314"/>
            <a:ext cx="285767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Рисунок 47" descr="http://flag.kuda.ua/wp-content/images/switzerland/D4EBE0E320D8E2E5E9F6E0F0E8E8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0248" y="3786190"/>
            <a:ext cx="285752" cy="19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Рисунок 50" descr="C:\Documents and Settings\admin\Рабочий стол\списки студентов по приказам\4338669-round-glossy-icon-of-malaysia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9144021" y="4572009"/>
            <a:ext cx="381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Рисунок 51" descr="C:\Documents and Settings\admin\Рабочий стол\списки студентов по приказам\784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334523" y="3857628"/>
            <a:ext cx="51329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Рисунок 52" descr="C:\Documents and Settings\admin\Рабочий стол\списки студентов по приказам\fr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524496" y="3786190"/>
            <a:ext cx="285752" cy="2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1" descr="C:\Users\314\Downloads\pakistan_round_icon_256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620011" y="4214818"/>
            <a:ext cx="285752" cy="17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2" descr="C:\Users\314\Downloads\belarus_round_icon_256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477003" y="3500438"/>
            <a:ext cx="38100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" descr="C:\Users\314\Downloads\armenia_round_icon_256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667504" y="3929066"/>
            <a:ext cx="381003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4" descr="C:\Users\314\Downloads\japan_round_icon_256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810776" y="3929066"/>
            <a:ext cx="381045" cy="22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AutoShape 2" descr="Картинки по запросу circle logo greec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Картинки по запросу circle logo greec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Картинки по запросу circle logo greec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Картинки по запросу circle logo greec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376901444"/>
              </p:ext>
            </p:extLst>
          </p:nvPr>
        </p:nvGraphicFramePr>
        <p:xfrm>
          <a:off x="380960" y="3357562"/>
          <a:ext cx="11569693" cy="3239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75066" y="0"/>
            <a:ext cx="8216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30.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622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D:\ЛОГОТИПЫ\main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90" r="9754"/>
          <a:stretch>
            <a:fillRect/>
          </a:stretch>
        </p:blipFill>
        <p:spPr bwMode="auto">
          <a:xfrm>
            <a:off x="7334258" y="2635258"/>
            <a:ext cx="4381531" cy="379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3076" name="Picture 3" descr="D:\ЛОГОТИПЫ\turkey_round_icon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15" y="4286256"/>
            <a:ext cx="61232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8" descr="D:\ЛОГОТИПЫ\czech_republic_round_icon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14" y="3929066"/>
            <a:ext cx="666756" cy="36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 descr="D:\ЛОГОТИПЫ\germany_round_icon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11" y="3786190"/>
            <a:ext cx="6350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D:\ЛОГОТИПЫ\russia_round_icon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7768" y="3643314"/>
            <a:ext cx="58472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2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277" y="4071943"/>
            <a:ext cx="571504" cy="3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3"/>
          <p:cNvPicPr>
            <a:picLocks noChangeAspect="1"/>
          </p:cNvPicPr>
          <p:nvPr/>
        </p:nvPicPr>
        <p:blipFill>
          <a:blip r:embed="rId8" cstate="print"/>
          <a:srcRect b="82964"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1" y="71414"/>
            <a:ext cx="11209867" cy="119541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Академическая мобильность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83" name="Рисунок 4"/>
          <p:cNvPicPr>
            <a:picLocks noChangeAspect="1"/>
          </p:cNvPicPr>
          <p:nvPr/>
        </p:nvPicPr>
        <p:blipFill>
          <a:blip r:embed="rId8" cstate="print"/>
          <a:srcRect b="82964"/>
          <a:stretch>
            <a:fillRect/>
          </a:stretch>
        </p:blipFill>
        <p:spPr bwMode="auto">
          <a:xfrm>
            <a:off x="0" y="6811964"/>
            <a:ext cx="1219200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476211" y="1214422"/>
            <a:ext cx="10941051" cy="128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92075" lvl="1" algn="ctr">
              <a:tabLst>
                <a:tab pos="625475" algn="l"/>
              </a:tabLst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Исходящая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академическая мобильность студентов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</a:rPr>
              <a:t>бакалавриата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и магистратуры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201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-201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</a:rPr>
              <a:t>уч.г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составила 13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выездов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7" name="Диаграмма 50"/>
          <p:cNvGraphicFramePr>
            <a:graphicFrameLocks/>
          </p:cNvGraphicFramePr>
          <p:nvPr/>
        </p:nvGraphicFramePr>
        <p:xfrm>
          <a:off x="0" y="2643183"/>
          <a:ext cx="6000749" cy="210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086" name="Рисунок 51" descr="C:\Documents and Settings\admin\Рабочий стол\списки студентов по приказам\7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77531" y="4286257"/>
            <a:ext cx="38100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52" descr="C:\Documents and Settings\admin\Рабочий стол\списки студентов по приказам\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9510" y="4071943"/>
            <a:ext cx="47413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Рисунок 53" descr="C:\Documents and Settings\admin\Рабочий стол\списки студентов по приказам\4338669-round-glossy-icon-of-malaysi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01277" y="4714885"/>
            <a:ext cx="381003" cy="28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Диаграмма 18"/>
          <p:cNvGraphicFramePr/>
          <p:nvPr/>
        </p:nvGraphicFramePr>
        <p:xfrm>
          <a:off x="0" y="4500570"/>
          <a:ext cx="6858005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523968" y="5000637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+mn-lt"/>
              </a:rPr>
              <a:t>1</a:t>
            </a:r>
            <a:r>
              <a:rPr lang="en-US" sz="1200" dirty="0" smtClean="0">
                <a:latin typeface="+mn-lt"/>
              </a:rPr>
              <a:t>7</a:t>
            </a:r>
            <a:endParaRPr lang="ru-RU" sz="1200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42966" y="5143513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</a:rPr>
              <a:t>6</a:t>
            </a:r>
            <a:endParaRPr lang="ru-RU" sz="12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0723" y="5429265"/>
            <a:ext cx="439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</a:rPr>
              <a:t>111</a:t>
            </a:r>
            <a:endParaRPr lang="ru-RU" sz="1200" dirty="0">
              <a:latin typeface="+mn-lt"/>
            </a:endParaRPr>
          </a:p>
        </p:txBody>
      </p:sp>
      <p:sp>
        <p:nvSpPr>
          <p:cNvPr id="4098" name="AutoShape 2" descr="Картинки по запросу circle logo greec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4" descr="C:\Users\314\Downloads\japan_round_icon_25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63283" y="4143380"/>
            <a:ext cx="48790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96132" y="0"/>
            <a:ext cx="5095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31.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48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26" y="1571612"/>
            <a:ext cx="10501386" cy="381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524628" y="0"/>
            <a:ext cx="56673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32.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</a:t>
            </a: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95467" y="357189"/>
            <a:ext cx="9409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ПРОФЕССОРСКО-ПРЕПОДАВАТЕЛЬСКИЙ СОСТАВ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2016-2017 учебный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3001" y="928689"/>
            <a:ext cx="4476751" cy="4968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b="1" dirty="0">
                <a:solidFill>
                  <a:schemeClr val="bg1"/>
                </a:solidFill>
              </a:rPr>
              <a:t>Штатность ППС –96,5%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026" name="Диаграмма 9"/>
          <p:cNvGraphicFramePr>
            <a:graphicFrameLocks/>
          </p:cNvGraphicFramePr>
          <p:nvPr/>
        </p:nvGraphicFramePr>
        <p:xfrm>
          <a:off x="1047752" y="1428750"/>
          <a:ext cx="4667249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6" r:id="rId4" imgW="3499407" imgH="2359356" progId="Excel.Sheet.8">
                  <p:embed/>
                </p:oleObj>
              </mc:Choice>
              <mc:Fallback>
                <p:oleObj r:id="rId4" imgW="3499407" imgH="2359356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2" y="1428750"/>
                        <a:ext cx="4667249" cy="235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667500" y="928689"/>
            <a:ext cx="4476751" cy="4968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b="1" dirty="0">
                <a:solidFill>
                  <a:schemeClr val="bg1"/>
                </a:solidFill>
              </a:rPr>
              <a:t>Остепененность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kk-KZ" b="1" dirty="0">
                <a:solidFill>
                  <a:schemeClr val="bg1"/>
                </a:solidFill>
              </a:rPr>
              <a:t>– </a:t>
            </a:r>
            <a:r>
              <a:rPr lang="en-US" b="1" dirty="0" smtClean="0">
                <a:solidFill>
                  <a:schemeClr val="bg1"/>
                </a:solidFill>
              </a:rPr>
              <a:t>50</a:t>
            </a:r>
            <a:r>
              <a:rPr lang="kk-KZ" b="1" dirty="0" smtClean="0">
                <a:solidFill>
                  <a:schemeClr val="bg1"/>
                </a:solidFill>
              </a:rPr>
              <a:t> </a:t>
            </a:r>
            <a:r>
              <a:rPr lang="kk-KZ" b="1" dirty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027" name="Диаграмма 17"/>
          <p:cNvGraphicFramePr>
            <a:graphicFrameLocks/>
          </p:cNvGraphicFramePr>
          <p:nvPr/>
        </p:nvGraphicFramePr>
        <p:xfrm>
          <a:off x="6667500" y="1428751"/>
          <a:ext cx="4476751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7" r:id="rId7" imgW="3359187" imgH="2432515" progId="Excel.Sheet.8">
                  <p:embed/>
                </p:oleObj>
              </mc:Choice>
              <mc:Fallback>
                <p:oleObj r:id="rId7" imgW="3359187" imgH="2432515" progId="Excel.Sheet.8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1428751"/>
                        <a:ext cx="4476751" cy="242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523968" y="3786190"/>
          <a:ext cx="8794755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476475" y="4143381"/>
            <a:ext cx="15240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140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857477" y="3857628"/>
            <a:ext cx="15240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196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8310" y="0"/>
            <a:ext cx="81936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33.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</a:t>
            </a: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1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0" y="1760868"/>
            <a:ext cx="5927569" cy="37047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6492"/>
          <a:stretch/>
        </p:blipFill>
        <p:spPr>
          <a:xfrm>
            <a:off x="5938307" y="1484784"/>
            <a:ext cx="6057652" cy="2088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9245" y="635875"/>
            <a:ext cx="6118127" cy="35529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7382" y="110578"/>
            <a:ext cx="1073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Е-Университет</a:t>
            </a:r>
            <a:r>
              <a:rPr lang="en-US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 - </a:t>
            </a:r>
            <a:r>
              <a:rPr lang="ru-RU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Электронное </a:t>
            </a:r>
            <a:r>
              <a:rPr lang="ru-RU" sz="28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обучение</a:t>
            </a:r>
            <a:endParaRPr lang="ru-RU" sz="2800" dirty="0" smtClean="0">
              <a:ln w="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r="18251" b="34830"/>
          <a:stretch/>
        </p:blipFill>
        <p:spPr>
          <a:xfrm>
            <a:off x="6698365" y="3861048"/>
            <a:ext cx="5350297" cy="2448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1"/>
          <a:stretch/>
        </p:blipFill>
        <p:spPr>
          <a:xfrm>
            <a:off x="595660" y="4448010"/>
            <a:ext cx="7814029" cy="22980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17" y="2750279"/>
            <a:ext cx="6965779" cy="2459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18347" y="0"/>
            <a:ext cx="8007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34.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607800" y="6404151"/>
            <a:ext cx="584200" cy="40781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382" y="110578"/>
            <a:ext cx="1073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Е-Университет</a:t>
            </a:r>
            <a:r>
              <a:rPr lang="en-US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 - </a:t>
            </a:r>
            <a:r>
              <a:rPr lang="ru-RU" sz="2800" dirty="0" smtClean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rPr>
              <a:t>Электронное обучение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1618" y="3775218"/>
            <a:ext cx="4236953" cy="29485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9"/>
          <p:cNvGrpSpPr/>
          <p:nvPr/>
        </p:nvGrpSpPr>
        <p:grpSpPr>
          <a:xfrm>
            <a:off x="335361" y="1860334"/>
            <a:ext cx="5184577" cy="3949714"/>
            <a:chOff x="1319260" y="1064526"/>
            <a:chExt cx="4921297" cy="49988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501530" y="1064526"/>
              <a:ext cx="4465619" cy="499885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3" r="11400" b="11489"/>
            <a:stretch/>
          </p:blipFill>
          <p:spPr>
            <a:xfrm>
              <a:off x="1319260" y="1064526"/>
              <a:ext cx="4921297" cy="4847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77" y="789136"/>
            <a:ext cx="5032435" cy="2830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18347" y="0"/>
            <a:ext cx="8173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35.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</a:t>
            </a: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\\172.20.104.172\photo$\015 Фотографии корпусов, фасадов и аудитории университета\new_korpus\IMG_28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251" y="1"/>
            <a:ext cx="9620249" cy="714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Празднование 75-летнего юбилея </a:t>
            </a:r>
            <a:r>
              <a:rPr lang="ru-RU" sz="20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КазУМОиМЯ</a:t>
            </a:r>
            <a:endParaRPr lang="ru-RU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71989" y="2714620"/>
            <a:ext cx="3557020" cy="12144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75-летие </a:t>
            </a:r>
            <a:r>
              <a:rPr lang="ru-RU" sz="2000" b="1" dirty="0" err="1" smtClean="0">
                <a:solidFill>
                  <a:schemeClr val="tx1"/>
                </a:solidFill>
              </a:rPr>
              <a:t>КазУМОиМЯ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2" name="Рисунок 31" descr="C:\Users\админ\Desktop\на сайт Новости\2016-2017\Шествие новости 18.04.17\IMG_10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39" y="714357"/>
            <a:ext cx="3826867" cy="19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Users\админ\Desktop\на сайт Новости\2016-2017\Шествие новости 18.04.17\IMG_1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597" y="642919"/>
            <a:ext cx="3811404" cy="190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Users\админ\Desktop\на сайт Новости\2016-2017\Шествие новости 18.04.17\IMG_11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2160" y="2428868"/>
            <a:ext cx="3909841" cy="195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Users\админ\Desktop\на сайт Новости\2016-2017\Шествие новости 18.04.17\IMG_11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00372"/>
            <a:ext cx="4381488" cy="20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\\172.20.104.172\фото$\КазУМОиМЯ 75 лет\18.04.2014\Алея\IMG_099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56"/>
            <a:ext cx="4534637" cy="226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\\172.20.104.172\фото$\КазУМОиМЯ 75 лет\18.04.2014\Концерт\IMG_116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52728" y="5336846"/>
            <a:ext cx="3905277" cy="15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\\172.20.104.172\фото$\КазУМОиМЯ 75 лет\18.04.2014\Концерт\IMG_119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1488" y="3857628"/>
            <a:ext cx="400048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\\172.20.104.172\фото$\КазУМОиМЯ 75 лет\18.04.2014\Концерт\IMG_119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325714"/>
            <a:ext cx="3063096" cy="15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\\172.20.104.172\фото$\КазУМОиМЯ 75 лет\18.04.2014\Концерт\IMG_121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16" y="4357695"/>
            <a:ext cx="3809984" cy="173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Users\админ\Desktop\Концерт 75-летие Универа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5" y="5598222"/>
            <a:ext cx="3176856" cy="125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975066" y="0"/>
            <a:ext cx="8216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36.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</a:t>
            </a: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48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Shape 635"/>
          <p:cNvCxnSpPr/>
          <p:nvPr/>
        </p:nvCxnSpPr>
        <p:spPr>
          <a:xfrm>
            <a:off x="377825" y="334962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36" name="Shape 636"/>
          <p:cNvGrpSpPr/>
          <p:nvPr/>
        </p:nvGrpSpPr>
        <p:grpSpPr>
          <a:xfrm>
            <a:off x="371855" y="390143"/>
            <a:ext cx="11399459" cy="762000"/>
            <a:chOff x="0" y="0"/>
            <a:chExt cx="2147483647" cy="2147483647"/>
          </a:xfrm>
        </p:grpSpPr>
        <p:sp>
          <p:nvSpPr>
            <p:cNvPr id="637" name="Shape 637"/>
            <p:cNvSpPr txBox="1"/>
            <p:nvPr/>
          </p:nvSpPr>
          <p:spPr>
            <a:xfrm>
              <a:off x="1424354684" y="14496602"/>
              <a:ext cx="723128962" cy="2116164474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8" name="Shape 638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639" name="Shape 63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" name="Shape 640"/>
              <p:cNvSpPr txBox="1"/>
              <p:nvPr/>
            </p:nvSpPr>
            <p:spPr>
              <a:xfrm>
                <a:off x="2146039" y="14496923"/>
                <a:ext cx="2145337607" cy="2116164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1" name="Shape 641"/>
          <p:cNvSpPr txBox="1"/>
          <p:nvPr/>
        </p:nvSpPr>
        <p:spPr>
          <a:xfrm>
            <a:off x="735012" y="407987"/>
            <a:ext cx="11042650" cy="725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Приоритеты стратегического развития КазУМОиМЯ имени Абылай хана</a:t>
            </a:r>
          </a:p>
        </p:txBody>
      </p:sp>
      <p:sp>
        <p:nvSpPr>
          <p:cNvPr id="642" name="Shape 64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37.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7778750" y="3609975"/>
            <a:ext cx="4378937" cy="32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641350" y="1266825"/>
            <a:ext cx="11177587" cy="535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1800" b="1" i="1" u="sng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Основными приоритетами стратегического развития университета на период до 2021 года являются: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усилить лидирующие позиции КазУМОиМЯ имени Абылай хана  на мировом и  казахстанском рынке образовательных услуг;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укрепление экономического положения и развитие инфраструктуры  университета в качестве важнейших условий выполнения им функций одного из ведущего казахстанского центра образования, науки и культуры;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повышение профессионального уровня и слаженности в деятельности профессорско-преподавательского, научного и управленческого персонала  КазУМОиМЯ имени Абылай хана;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реализация эффективной системы управления университетом на базе принципов менеджмента качества;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100000"/>
              <a:buFont typeface="Noto Sans Symbols"/>
              <a:buChar char="➢"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оптимизация материальных и иных ресурсов, привлекаемых для реализации обозначенных выше целей, обеспечить долгосрочную финансовую стабильность Университета.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Программа развития КазУМОиМЯ имени Абылай хана рассчитана на 2017-2021 годы. За этот срок  университет намерен укрепить потенциал конкурентных преимуществ, нарастить темп, масштаб и глубину изменений как в образовательной и научно-исследовательской деятельности, так и в вопросах управления и привлечения профессиональных кадров.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3" name="Shape 653"/>
          <p:cNvCxnSpPr/>
          <p:nvPr/>
        </p:nvCxnSpPr>
        <p:spPr>
          <a:xfrm>
            <a:off x="377825" y="334962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54" name="Shape 654"/>
          <p:cNvGrpSpPr/>
          <p:nvPr/>
        </p:nvGrpSpPr>
        <p:grpSpPr>
          <a:xfrm>
            <a:off x="371855" y="390143"/>
            <a:ext cx="11399459" cy="762000"/>
            <a:chOff x="0" y="0"/>
            <a:chExt cx="2147483647" cy="2147483647"/>
          </a:xfrm>
        </p:grpSpPr>
        <p:sp>
          <p:nvSpPr>
            <p:cNvPr id="655" name="Shape 655"/>
            <p:cNvSpPr txBox="1"/>
            <p:nvPr/>
          </p:nvSpPr>
          <p:spPr>
            <a:xfrm>
              <a:off x="1424354684" y="14496602"/>
              <a:ext cx="723128962" cy="2116164474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6" name="Shape 656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657" name="Shape 65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8" name="Shape 658"/>
              <p:cNvSpPr txBox="1"/>
              <p:nvPr/>
            </p:nvSpPr>
            <p:spPr>
              <a:xfrm>
                <a:off x="2146039" y="14496923"/>
                <a:ext cx="2145337607" cy="2116164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9" name="Shape 659"/>
          <p:cNvSpPr txBox="1"/>
          <p:nvPr/>
        </p:nvSpPr>
        <p:spPr>
          <a:xfrm>
            <a:off x="735012" y="407987"/>
            <a:ext cx="11042650" cy="725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Управление рисками </a:t>
            </a:r>
          </a:p>
        </p:txBody>
      </p:sp>
      <p:sp>
        <p:nvSpPr>
          <p:cNvPr id="660" name="Shape 660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38.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Shape 665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8380412" y="4052887"/>
            <a:ext cx="3783095" cy="27938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6" name="Shape 666"/>
          <p:cNvGraphicFramePr/>
          <p:nvPr/>
        </p:nvGraphicFramePr>
        <p:xfrm>
          <a:off x="836612" y="1306512"/>
          <a:ext cx="10979125" cy="5179924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427650"/>
                <a:gridCol w="555147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Внешние риски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Внутренние риски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Несовершенство нормативно-правовой базы в области образования и науки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Дисбаланс между реальными потребностями рынка труда и специальностями выпускников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Экономический кризис, инфляция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Снижение уровня качества предоставляемых образовательных услуг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Снижение бюджетной составляю­щей финансирования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Снижение рейтинговых позиций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Использование западными университетами массовых открытых онлайн курсов (MOOК), которые дают им возможность  предлагать  качественное высшее образование за символическую плату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Неэффективное использование внебюджетных средств  для стимулирования профессорско-преподаватель­ского состава и административно-управленческого персонала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Конкуренция со стороны зарубежных вузов, в том числе Центральной Азии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Недостаточное развитие материально-технической базы университета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Изменение Классификатора (перечня) специальностей высшего и послевузовского образования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Получение студентами теоретических, часто устаревших знаний, на которые  работодатели должны тратить много  времени на переподготовку выпускников к реальным условиям труда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Зависимость от мировых тенденций, изменение конъюнктуры рынка образовательных услуг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Недостаточная привлекательность образовательных программ для иностранных обучающихся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1" name="Shape 671"/>
          <p:cNvCxnSpPr/>
          <p:nvPr/>
        </p:nvCxnSpPr>
        <p:spPr>
          <a:xfrm>
            <a:off x="377825" y="334962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72" name="Shape 672"/>
          <p:cNvGrpSpPr/>
          <p:nvPr/>
        </p:nvGrpSpPr>
        <p:grpSpPr>
          <a:xfrm>
            <a:off x="371855" y="390143"/>
            <a:ext cx="11399459" cy="762000"/>
            <a:chOff x="0" y="0"/>
            <a:chExt cx="2147483647" cy="2147483647"/>
          </a:xfrm>
        </p:grpSpPr>
        <p:sp>
          <p:nvSpPr>
            <p:cNvPr id="673" name="Shape 673"/>
            <p:cNvSpPr txBox="1"/>
            <p:nvPr/>
          </p:nvSpPr>
          <p:spPr>
            <a:xfrm>
              <a:off x="1424354684" y="14496602"/>
              <a:ext cx="723128962" cy="2116164474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Shape 674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675" name="Shape 67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6" name="Shape 676"/>
              <p:cNvSpPr txBox="1"/>
              <p:nvPr/>
            </p:nvSpPr>
            <p:spPr>
              <a:xfrm>
                <a:off x="2146039" y="14496923"/>
                <a:ext cx="2145337607" cy="2116164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77" name="Shape 677"/>
          <p:cNvSpPr txBox="1"/>
          <p:nvPr/>
        </p:nvSpPr>
        <p:spPr>
          <a:xfrm>
            <a:off x="735012" y="407987"/>
            <a:ext cx="11042650" cy="725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Управление рисками 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39.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Shape 679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Shape 681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Shape 682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Shape 683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8380412" y="4052887"/>
            <a:ext cx="3783095" cy="27938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84" name="Shape 684"/>
          <p:cNvGraphicFramePr/>
          <p:nvPr/>
        </p:nvGraphicFramePr>
        <p:xfrm>
          <a:off x="836612" y="1306512"/>
          <a:ext cx="10979125" cy="4721403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427650"/>
                <a:gridCol w="555147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Внешние риски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Внутренние риски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Демографические тенденции сокращения  количества абитуриентов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Снижение среднего возраста профессорско-преподавательского состава с учёными степенями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Закрытие предприятий, фирм, компаний, заключивших договоры с университетом на подготовку обучающихся с дальнейшим трудоустройством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Неэффективная кадровая политика (повышение квалификации преподавателей, программы обмена препода­вателями, привлечение сторонних специалистов и др.)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Сокращение объемов финансируе­мых хоздоговорных и госбюджетных НИР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Неэффективная структура управления  университетом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Переход учреждений бюджетной сферы на новую систему оплаты труда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Риск несоответствия результатов вложенным средствам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Изменение психологического кли­мата в обществе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Недостаточное число сертифицированных внутренних аудиторов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Снижение интереса к получению высшего образования, прибыльнее начинать работать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Возможный отток кадров в другие сферы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Отток молодежи на заработки за рубеж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Недостаток  квалифицированных специалистов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107" name="Shape 107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" name="Shape 108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109" name="Shape 10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Shape 110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901700" y="517525"/>
            <a:ext cx="101092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32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СОДЕРЖАНИЕ:</a:t>
            </a:r>
          </a:p>
        </p:txBody>
      </p:sp>
      <p:cxnSp>
        <p:nvCxnSpPr>
          <p:cNvPr id="112" name="Shape 112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3" name="Shape 113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201737" y="1492250"/>
            <a:ext cx="9985375" cy="45450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ru-RU" sz="2800" b="0" i="0" u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Введение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Миссия</a:t>
            </a:r>
            <a:r>
              <a:rPr lang="en-US" sz="2800" b="0" i="0" u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</a:t>
            </a:r>
            <a:r>
              <a:rPr lang="en-US" sz="2800" b="0" i="0" u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видение</a:t>
            </a:r>
            <a:endParaRPr lang="en-US" sz="2800" b="0" i="0" u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Стратегические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ключевые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показатели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эффективности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Достижения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приоритеты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Управление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рисками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SWOT –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анализ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направлениям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Noto Sans Symbols"/>
              <a:buChar char="❖"/>
            </a:pP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Стратегические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направления</a:t>
            </a:r>
            <a:r>
              <a:rPr lang="en-US" sz="2800" b="0" i="0" u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-7937" y="1808162"/>
            <a:ext cx="909637" cy="17462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r="56373" b="49987"/>
          <a:stretch/>
        </p:blipFill>
        <p:spPr>
          <a:xfrm>
            <a:off x="7827962" y="3216275"/>
            <a:ext cx="4330107" cy="3628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0" y="4881562"/>
            <a:ext cx="909637" cy="17462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0" y="5262562"/>
            <a:ext cx="909637" cy="17462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9" name="Shape 689"/>
          <p:cNvCxnSpPr/>
          <p:nvPr/>
        </p:nvCxnSpPr>
        <p:spPr>
          <a:xfrm>
            <a:off x="377825" y="334962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90" name="Shape 690"/>
          <p:cNvGrpSpPr/>
          <p:nvPr/>
        </p:nvGrpSpPr>
        <p:grpSpPr>
          <a:xfrm>
            <a:off x="371855" y="390143"/>
            <a:ext cx="11399459" cy="762000"/>
            <a:chOff x="0" y="0"/>
            <a:chExt cx="2147483647" cy="2147483647"/>
          </a:xfrm>
        </p:grpSpPr>
        <p:sp>
          <p:nvSpPr>
            <p:cNvPr id="691" name="Shape 691"/>
            <p:cNvSpPr txBox="1"/>
            <p:nvPr/>
          </p:nvSpPr>
          <p:spPr>
            <a:xfrm>
              <a:off x="1424354684" y="14496602"/>
              <a:ext cx="723128962" cy="2116164474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2" name="Shape 692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693" name="Shape 69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4" name="Shape 694"/>
              <p:cNvSpPr txBox="1"/>
              <p:nvPr/>
            </p:nvSpPr>
            <p:spPr>
              <a:xfrm>
                <a:off x="2146039" y="14496923"/>
                <a:ext cx="2145337607" cy="2116164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5" name="Shape 695"/>
          <p:cNvSpPr txBox="1"/>
          <p:nvPr/>
        </p:nvSpPr>
        <p:spPr>
          <a:xfrm>
            <a:off x="735012" y="407987"/>
            <a:ext cx="11042650" cy="725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Меры по снижению рисков </a:t>
            </a:r>
          </a:p>
        </p:txBody>
      </p:sp>
      <p:sp>
        <p:nvSpPr>
          <p:cNvPr id="696" name="Shape 696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40.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Shape 697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Shape 698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Shape 699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Shape 700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Shape 701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8380412" y="4052887"/>
            <a:ext cx="3783095" cy="279389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Shape 702"/>
          <p:cNvSpPr txBox="1"/>
          <p:nvPr/>
        </p:nvSpPr>
        <p:spPr>
          <a:xfrm>
            <a:off x="736600" y="1389062"/>
            <a:ext cx="11177587" cy="5170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КазУМОиМЯ имени Абылай хана ориентирован на  предоставление образовательных услуг по разумным ценам, доступным для широкого круга казахстанских семей;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актуализация содержания образовательных программ, оценка их соответствия лучшей мировой практике, устранение устаревшего контента, применение наиболее эффективных методов преподавания и обучения; 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усиление профориентационной работы по приоритетным направлениям, имеющим государственный заказ на подготовку специалистов;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повышение роли преподавателя в КазУМОиМЯ имени Абылай хана,   трансформация лектора  в наставники, тренеры-коучи с которыми студенты смогут активно обсуждать темы занятий;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создание  современной  платформы электронного обучения, разработка и   интеграция  массовых открытых онлайн курсов (МООК) в образовательные программы для привлечения студентов из  Центральной Азии и других стран;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активизация работы с потенциальными работодателями с целью заключения договоров на подготовку специалистов;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привлечение дополнительных источников финансирования и увеличение количества договоров с вузами;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получение лицензий по новым специальностям Классификатора специальностей высшего и послевузовского образования;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отбор и рекомендации для поступления в магистратуру выпускников бакалавриата, имеющих GPA 3,5 и выше;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 в программах академической мобильности;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организация повышения квалификации преподавателей университета в ведущих научных и образовательных отечественных и зарубежных центрах;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предоставление грантов университета на подготовку специалистов с послевузовским образованием (учёная степень доктора PhD);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7" name="Shape 707"/>
          <p:cNvCxnSpPr/>
          <p:nvPr/>
        </p:nvCxnSpPr>
        <p:spPr>
          <a:xfrm>
            <a:off x="377825" y="334962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708" name="Shape 708"/>
          <p:cNvGrpSpPr/>
          <p:nvPr/>
        </p:nvGrpSpPr>
        <p:grpSpPr>
          <a:xfrm>
            <a:off x="371855" y="390143"/>
            <a:ext cx="11399459" cy="762000"/>
            <a:chOff x="0" y="0"/>
            <a:chExt cx="2147483647" cy="2147483647"/>
          </a:xfrm>
        </p:grpSpPr>
        <p:sp>
          <p:nvSpPr>
            <p:cNvPr id="709" name="Shape 709"/>
            <p:cNvSpPr txBox="1"/>
            <p:nvPr/>
          </p:nvSpPr>
          <p:spPr>
            <a:xfrm>
              <a:off x="1424354684" y="14496602"/>
              <a:ext cx="723128962" cy="2116164474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0" name="Shape 710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711" name="Shape 71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2" name="Shape 712"/>
              <p:cNvSpPr txBox="1"/>
              <p:nvPr/>
            </p:nvSpPr>
            <p:spPr>
              <a:xfrm>
                <a:off x="2146039" y="14496923"/>
                <a:ext cx="2145337607" cy="2116164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13" name="Shape 713"/>
          <p:cNvSpPr txBox="1"/>
          <p:nvPr/>
        </p:nvSpPr>
        <p:spPr>
          <a:xfrm>
            <a:off x="735012" y="407987"/>
            <a:ext cx="11042650" cy="7254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Меры по снижению рисков </a:t>
            </a:r>
          </a:p>
        </p:txBody>
      </p:sp>
      <p:sp>
        <p:nvSpPr>
          <p:cNvPr id="714" name="Shape 714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41.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Shape 715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Shape 716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Shape 717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Shape 719"/>
          <p:cNvPicPr preferRelativeResize="0"/>
          <p:nvPr/>
        </p:nvPicPr>
        <p:blipFill rotWithShape="1">
          <a:blip r:embed="rId5">
            <a:alphaModFix/>
          </a:blip>
          <a:srcRect r="33001" b="32235"/>
          <a:stretch/>
        </p:blipFill>
        <p:spPr>
          <a:xfrm>
            <a:off x="8380412" y="4052887"/>
            <a:ext cx="3783095" cy="2793892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Shape 720"/>
          <p:cNvSpPr txBox="1"/>
          <p:nvPr/>
        </p:nvSpPr>
        <p:spPr>
          <a:xfrm>
            <a:off x="736600" y="1198562"/>
            <a:ext cx="11272837" cy="4492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привлечение зарубежных специалистов к реализации образовательных программ высшего и послевузовского образования;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разработка индикаторов качества предоставляемых образовательных услуг и мониторинг их выполнения;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изучение и внедрение опыта ведущих казахстанских и зарубежных вузов при разработке образовательных программ;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мониторинг потребностей рынка труда в специалистах с высшим и послевузовским образованием;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включение в образовательные программы высшего и послевузовского образования междисциплинарных модулей;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внедрение в образовательный и научный процесс инновационных технологий;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открытие новых специальностей высшего и послевузовского образования по актуальным направлениям развития экономического сектора;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обновление ресурсной базы университета;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 в рабочих группах по совершенствованию нормативной правовой базы в области образования и науки МОН РК;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сотрудничество с зарубежными вузами в области образования и науки;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разработка и реализация совместно с зарубежными вузами образовательных и научных программ; </a:t>
            </a: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✓"/>
            </a:pPr>
            <a:r>
              <a:rPr lang="en-US" sz="15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трудоустройство выпускников магистратуры и докторантуры с высокими академическими показателями, имеющих научные достижения и опыт участия в международных образовательных и научных проектах.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5" name="Shape 725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726" name="Shape 726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727" name="Shape 727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8" name="Shape 728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729" name="Shape 72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0" name="Shape 730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31" name="Shape 731"/>
          <p:cNvSpPr txBox="1"/>
          <p:nvPr/>
        </p:nvSpPr>
        <p:spPr>
          <a:xfrm>
            <a:off x="747712" y="285750"/>
            <a:ext cx="11042650" cy="7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SWOT-анализ по миссии, целям и задачам университета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42.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7" name="Shape 737"/>
          <p:cNvGrpSpPr/>
          <p:nvPr/>
        </p:nvGrpSpPr>
        <p:grpSpPr>
          <a:xfrm>
            <a:off x="782637" y="1116012"/>
            <a:ext cx="10979150" cy="6276975"/>
            <a:chOff x="782637" y="1116012"/>
            <a:chExt cx="10979150" cy="6276975"/>
          </a:xfrm>
        </p:grpSpPr>
        <p:sp>
          <p:nvSpPr>
            <p:cNvPr id="738" name="Shape 738"/>
            <p:cNvSpPr txBox="1"/>
            <p:nvPr/>
          </p:nvSpPr>
          <p:spPr>
            <a:xfrm>
              <a:off x="782637" y="1116012"/>
              <a:ext cx="6176962" cy="280987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E00C0"/>
                </a:buClr>
                <a:buSzPct val="25000"/>
                <a:buFont typeface="Calibri"/>
                <a:buNone/>
              </a:pPr>
              <a:r>
                <a:rPr lang="en-US" sz="1600" b="1" i="0" u="none">
                  <a:solidFill>
                    <a:srgbClr val="7E00C0"/>
                  </a:solidFill>
                  <a:latin typeface="Calibri"/>
                  <a:ea typeface="Calibri"/>
                  <a:cs typeface="Calibri"/>
                  <a:sym typeface="Calibri"/>
                </a:rPr>
                <a:t>S (strength) - сильные стороны </a:t>
              </a:r>
            </a:p>
          </p:txBody>
        </p:sp>
        <p:sp>
          <p:nvSpPr>
            <p:cNvPr id="739" name="Shape 739"/>
            <p:cNvSpPr txBox="1"/>
            <p:nvPr/>
          </p:nvSpPr>
          <p:spPr>
            <a:xfrm>
              <a:off x="6959600" y="1116012"/>
              <a:ext cx="4802187" cy="280987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E00C0"/>
                </a:buClr>
                <a:buSzPct val="25000"/>
                <a:buFont typeface="Calibri"/>
                <a:buNone/>
              </a:pPr>
              <a:r>
                <a:rPr lang="en-US" sz="1600" b="1" i="0" u="none">
                  <a:solidFill>
                    <a:srgbClr val="7E00C0"/>
                  </a:solidFill>
                  <a:latin typeface="Calibri"/>
                  <a:ea typeface="Calibri"/>
                  <a:cs typeface="Calibri"/>
                  <a:sym typeface="Calibri"/>
                </a:rPr>
                <a:t>W (weakness) - слабые стороны </a:t>
              </a:r>
            </a:p>
          </p:txBody>
        </p:sp>
        <p:sp>
          <p:nvSpPr>
            <p:cNvPr id="740" name="Shape 740"/>
            <p:cNvSpPr txBox="1"/>
            <p:nvPr/>
          </p:nvSpPr>
          <p:spPr>
            <a:xfrm>
              <a:off x="782637" y="1397000"/>
              <a:ext cx="6176962" cy="274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1. Лидер в РК по подготовке специалистов по иноязычному образованию;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2. КазУМОиМЯ имени Абылай хана входит в число 14 потенциальных вузов для развития образовательного хаба в Центральной Азии.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3. Соответствие миссии целей и задач   приоритетам экономических реформ Казахстана во всех областях и сферах деятельности;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4. Университет входит в рейтинг лучших университетов мира QS;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5. Наличие образовательного, научного и социально-культурного потенциала;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6.Наличие разработанных стратегических планов вуза;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7. Наличие внедренных систем по постоянному улучшению механизмов  управления вузом, системы менеджмента качества.  </a:t>
              </a:r>
            </a:p>
          </p:txBody>
        </p:sp>
        <p:sp>
          <p:nvSpPr>
            <p:cNvPr id="741" name="Shape 741"/>
            <p:cNvSpPr txBox="1"/>
            <p:nvPr/>
          </p:nvSpPr>
          <p:spPr>
            <a:xfrm>
              <a:off x="6959600" y="1397000"/>
              <a:ext cx="4802187" cy="274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1. Недостаточный инновационный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потенциал:  мало внедряются результаты научных исследований;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2. Недостаточно включаются в научные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исследования студенты,  магистранты и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ППС;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3. Невысокая активность участия ППС в финансируемых международных программах,  грантовых проектах;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4. Ограниченные возможности комплексного финансирования стратегических целей и задач </a:t>
              </a:r>
            </a:p>
          </p:txBody>
        </p:sp>
        <p:sp>
          <p:nvSpPr>
            <p:cNvPr id="742" name="Shape 742"/>
            <p:cNvSpPr txBox="1"/>
            <p:nvPr/>
          </p:nvSpPr>
          <p:spPr>
            <a:xfrm>
              <a:off x="782637" y="4140200"/>
              <a:ext cx="6176962" cy="2809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E00C0"/>
                </a:buClr>
                <a:buSzPct val="25000"/>
                <a:buFont typeface="Calibri"/>
                <a:buNone/>
              </a:pPr>
              <a:r>
                <a:rPr lang="en-US" sz="1600" b="1" i="0" u="none">
                  <a:solidFill>
                    <a:srgbClr val="7E00C0"/>
                  </a:solidFill>
                  <a:latin typeface="Calibri"/>
                  <a:ea typeface="Calibri"/>
                  <a:cs typeface="Calibri"/>
                  <a:sym typeface="Calibri"/>
                </a:rPr>
                <a:t>О (opportunity) -  возможности  </a:t>
              </a:r>
            </a:p>
          </p:txBody>
        </p:sp>
        <p:sp>
          <p:nvSpPr>
            <p:cNvPr id="743" name="Shape 743"/>
            <p:cNvSpPr txBox="1"/>
            <p:nvPr/>
          </p:nvSpPr>
          <p:spPr>
            <a:xfrm>
              <a:off x="6959600" y="4140200"/>
              <a:ext cx="4802187" cy="280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E00C0"/>
                </a:buClr>
                <a:buSzPct val="25000"/>
                <a:buFont typeface="Calibri"/>
                <a:buNone/>
              </a:pPr>
              <a:r>
                <a:rPr lang="en-US" sz="1600" b="1" i="0" u="none">
                  <a:solidFill>
                    <a:srgbClr val="7E00C0"/>
                  </a:solidFill>
                  <a:latin typeface="Calibri"/>
                  <a:ea typeface="Calibri"/>
                  <a:cs typeface="Calibri"/>
                  <a:sym typeface="Calibri"/>
                </a:rPr>
                <a:t>Т (threat) – угрозы  </a:t>
              </a:r>
            </a:p>
          </p:txBody>
        </p:sp>
        <p:sp>
          <p:nvSpPr>
            <p:cNvPr id="744" name="Shape 744"/>
            <p:cNvSpPr txBox="1"/>
            <p:nvPr/>
          </p:nvSpPr>
          <p:spPr>
            <a:xfrm>
              <a:off x="782637" y="4421187"/>
              <a:ext cx="6176962" cy="297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1. Реформы  по обеспечению соответствия уровня образования в РК мировым стандартам и требованиям;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2. Интегрированность в международное академическое сообщество;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3.Заинтересованность международных организаций образования, зарубежных вузов в сотрудничестве;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4.  Рост спроса на высшее и послевузовское образование;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5. Благоприятная конкурентная среда на рынке образовательных услуг;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6.Признание университета общественностью, как центра подготовки кадров;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7.Использование международных стандартов серии ИСО 9001 для управления и контроля качества образования.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8.Добиваться следования этическим нормам со стороны администрации, преподавателей и обучающихся </a:t>
              </a:r>
            </a:p>
          </p:txBody>
        </p:sp>
        <p:sp>
          <p:nvSpPr>
            <p:cNvPr id="745" name="Shape 745"/>
            <p:cNvSpPr txBox="1"/>
            <p:nvPr/>
          </p:nvSpPr>
          <p:spPr>
            <a:xfrm>
              <a:off x="6959600" y="4421187"/>
              <a:ext cx="4802187" cy="2971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0" rIns="68575" bIns="0" anchor="t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1. Сокращение государственного финансирования;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2. Мировой экономический кризис и его прямое и косвенное воздействие на инфраструктуру образовательной среды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3. Активная политика конкурентов; 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4. Нестабильность доходов населения, промышленных предприятий, субъектов малого и среднего бизнеса, которые выступают заказчиками  квалифицированных кадров;</a:t>
              </a:r>
            </a:p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Calibri"/>
                <a:buNone/>
              </a:pPr>
              <a:r>
                <a:rPr lang="en-US" sz="1300" b="1" i="0" u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5. Негативное влияние демографической ситуации в РК на показатели количественных и качественных сторон набора студентов.  </a:t>
              </a:r>
            </a:p>
          </p:txBody>
        </p:sp>
        <p:cxnSp>
          <p:nvCxnSpPr>
            <p:cNvPr id="746" name="Shape 746"/>
            <p:cNvCxnSpPr/>
            <p:nvPr/>
          </p:nvCxnSpPr>
          <p:spPr>
            <a:xfrm>
              <a:off x="6959600" y="1116012"/>
              <a:ext cx="0" cy="627697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47" name="Shape 747"/>
            <p:cNvCxnSpPr/>
            <p:nvPr/>
          </p:nvCxnSpPr>
          <p:spPr>
            <a:xfrm>
              <a:off x="782637" y="1397000"/>
              <a:ext cx="109791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48" name="Shape 748"/>
            <p:cNvCxnSpPr/>
            <p:nvPr/>
          </p:nvCxnSpPr>
          <p:spPr>
            <a:xfrm>
              <a:off x="782637" y="4140200"/>
              <a:ext cx="109791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49" name="Shape 749"/>
            <p:cNvCxnSpPr/>
            <p:nvPr/>
          </p:nvCxnSpPr>
          <p:spPr>
            <a:xfrm>
              <a:off x="782637" y="4421187"/>
              <a:ext cx="109791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50" name="Shape 750"/>
            <p:cNvCxnSpPr/>
            <p:nvPr/>
          </p:nvCxnSpPr>
          <p:spPr>
            <a:xfrm>
              <a:off x="782637" y="1116012"/>
              <a:ext cx="0" cy="6276975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51" name="Shape 751"/>
            <p:cNvCxnSpPr/>
            <p:nvPr/>
          </p:nvCxnSpPr>
          <p:spPr>
            <a:xfrm>
              <a:off x="11761787" y="1116012"/>
              <a:ext cx="0" cy="6276975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52" name="Shape 752"/>
            <p:cNvCxnSpPr/>
            <p:nvPr/>
          </p:nvCxnSpPr>
          <p:spPr>
            <a:xfrm>
              <a:off x="782637" y="1116012"/>
              <a:ext cx="1097915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753" name="Shape 753"/>
            <p:cNvCxnSpPr/>
            <p:nvPr/>
          </p:nvCxnSpPr>
          <p:spPr>
            <a:xfrm>
              <a:off x="782637" y="7392987"/>
              <a:ext cx="109791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8" name="Shape 758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759" name="Shape 759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760" name="Shape 760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1" name="Shape 761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762" name="Shape 76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3" name="Shape 763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4" name="Shape 764"/>
          <p:cNvSpPr txBox="1"/>
          <p:nvPr/>
        </p:nvSpPr>
        <p:spPr>
          <a:xfrm>
            <a:off x="747712" y="285750"/>
            <a:ext cx="11042650" cy="7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SWOT-анализ  менеджмента  университета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43.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70" name="Shape 770"/>
          <p:cNvGraphicFramePr/>
          <p:nvPr/>
        </p:nvGraphicFramePr>
        <p:xfrm>
          <a:off x="782637" y="1116012"/>
          <a:ext cx="10979125" cy="5819191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59425"/>
                <a:gridCol w="5319700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628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Соответствие стратегических планов миссии, цели и задачам  университета;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Наличие внедренных систем по постоянному улучшению механизмов планирования, системы менеджмента качества;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 Соответствие организационной системы управления вуза миссии, целям и задачам;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Наличие стандартов организации, документированных процедур, методических инструкций;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Наличие системы мониторинга удовлетворенностью ППС и обучающихся административными процессами.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Отсутствие четко отработанных теоретических и методологических систем оценки эффективности разработки и выполнения планов;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Сложность в прогнозировании финансовых ресурсов, которые поступают из бюджетных и внебюджетных средств;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Дефицит  времени ППС и сотрудников на комплексное выполнение планов.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628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Наличие государственных ориентиров и приоритетов развития образовательной, научной и социально-культурной деятельности вузов;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Потенциальный спрос на образовательные услуги университета;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Большое число теоретических и методологических разработок по улучшению систем руководства и менеджмента;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Положительное влияние социально-экономических и институциональных факторов на совершенствование системы управления университетами.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Динамика изменения внешней среды (социально-экономическая обстановка, демографическая ситуация);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Изменения в нормативной документации, которая регламентирует образовательную деятельность вузов;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Наличие законодательных и нормативных требований, которые ограничивают эффективность выполнения планов;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Большое количество запрашиваемых документов вышестоящими организациями системы образования.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5" name="Shape 775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776" name="Shape 776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777" name="Shape 777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8" name="Shape 778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779" name="Shape 77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0" name="Shape 780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1" name="Shape 781"/>
          <p:cNvSpPr txBox="1"/>
          <p:nvPr/>
        </p:nvSpPr>
        <p:spPr>
          <a:xfrm>
            <a:off x="747712" y="285750"/>
            <a:ext cx="11042650" cy="7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SWOT-анализ по реализации  образовательных программ</a:t>
            </a:r>
          </a:p>
        </p:txBody>
      </p:sp>
      <p:sp>
        <p:nvSpPr>
          <p:cNvPr id="782" name="Shape 78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44.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87" name="Shape 787"/>
          <p:cNvGraphicFramePr/>
          <p:nvPr/>
        </p:nvGraphicFramePr>
        <p:xfrm>
          <a:off x="782637" y="1116012"/>
          <a:ext cx="10979125" cy="5538775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59425"/>
                <a:gridCol w="5319700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5257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Аккредитованные образовательные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программы  некоторых специальностей  в международных  и республиканских агентствах (ACQUIN, НААР, AQAS);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Опыт реализации двудипломных образовательных программ;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Международное признание, награды;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Наличие договоров с государственными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коммерческими структурами для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организации практики студентов и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трудоустройства выпускников;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Ежегодное участие в  вузовской учебно-практической конференции;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6.Обеспеченность дисциплин многих специальностей учебной и учебно-методической литературой;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 100% обеспеченность дисциплин типовыми программами, УМКД по всем специальностям;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  Функционирует собственный образовательный интернет - портал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 Наличие успешного опыта международного сотрудничества в учебной и научной деятельности;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 Наличие программ на английском языке.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Отсутствие докторов наук по ряду специальностей, что не даёт возможности открытия магистратуры и докторантуры;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Недостаточное количество учебных пособий на казахском и английском языках;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Недостаточная академическая мобильность студентов и преподавателей;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Отсутствие международных совместных образовательных программ с другими вузами;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Старение ППС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Отсутствие среди совместителей практиков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 Низкий уровень контроля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 Слабые связи с выпускниками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 Неэффективная профориентационная работа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2" name="Shape 792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793" name="Shape 793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794" name="Shape 794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95" name="Shape 795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796" name="Shape 79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7" name="Shape 797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8" name="Shape 798"/>
          <p:cNvSpPr txBox="1"/>
          <p:nvPr/>
        </p:nvSpPr>
        <p:spPr>
          <a:xfrm>
            <a:off x="747712" y="285750"/>
            <a:ext cx="11042650" cy="7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SWOT-анализ по реализации  образовательных программ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45.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Shape 800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Shape 801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Shape 803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04" name="Shape 804"/>
          <p:cNvGraphicFramePr/>
          <p:nvPr/>
        </p:nvGraphicFramePr>
        <p:xfrm>
          <a:off x="782637" y="1116012"/>
          <a:ext cx="10979125" cy="4487215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59425"/>
                <a:gridCol w="5319700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4205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Достаточно высокая оценка качества подготовки студентов работодателями;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Открытие новых направлений и специализаций подготовки с учетом потребностей  работодателей;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Развитие современных технологий преподавания;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Расширение интеграции сайта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университета с социальными сетями, в том числе продвижение электронной приемной комиссии;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Привлечение студентов по программам академической мобильности и двойных дипломов из вузов стран  Центральной Азии;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Позиционирование и продвижение  Университета  через внеучебную деятельность: участие в интеллектуальных, творческих, спортивных мероприятиях и конкурсах.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 Развитие и разнообразие форм взаимодействия  с выпускниками.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Уменьшение количества бюджетных мест, выделяемых для подготовки по специальности;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Возрастающее конкурентное давление;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Насыщенность рынка специальностями;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Низкий уровень платежеспособного спроса на высококвалифицированные молодые кадры,   высококачественное дополнительное образование и повышение квалификации;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Разобщенность преподавателей и студентов;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5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Отток квалифицированных преподавателей вследствие усиления конкуренции на рынке труда.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" name="Shape 809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810" name="Shape 810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811" name="Shape 811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2" name="Shape 812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13" name="Shape 8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4" name="Shape 814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5" name="Shape 815"/>
          <p:cNvSpPr txBox="1"/>
          <p:nvPr/>
        </p:nvSpPr>
        <p:spPr>
          <a:xfrm>
            <a:off x="774700" y="477837"/>
            <a:ext cx="11042650" cy="7096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SWOT-анализ по кадровому потенциалу ППС и эффективности преподавания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Shape 816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46.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Shape 818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Shape 819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Shape 820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21" name="Shape 821"/>
          <p:cNvGraphicFramePr/>
          <p:nvPr/>
        </p:nvGraphicFramePr>
        <p:xfrm>
          <a:off x="782637" y="1116012"/>
          <a:ext cx="10979125" cy="5469230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59425"/>
                <a:gridCol w="5319700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1962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Деятельность ППС университета  соответствует миссии, целям и задачам создания и функционирования  университета;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Ориентация на компетентностную модель образования;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Повышение квалификации преподавателей в высших учебных заведениях Казахстана, ближнего и дальнего зарубежья;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Приглашение профессоров  для чтения курсов лекций для студентов и ППС  из различных казахстанских и зарубежных научных центров и вузов.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Недостаточно используются новые образовательные технологии и интерактивные методы обучения, несмотря на достаточно хорошее техническое оснащение учебного процесса;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ППС слабо проявляет  инициативу в участии в научно-исследовательских конкурсах, разработке научных проектов, имеющих прикладной характер для предприятий и организаций;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Пассивное участие ППС в культурно-массовых и спортивных мероприятиях.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94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Сохранение и развитие традиций совершенствования кадрового потенциала;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Привлечение молодых специалистов;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Сохранение и развитие корпоративной культуры;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Расширение возможностей повышения квалификации ППС в других регионах и странах;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Более активное участие в семинарах по СМК с выполнением реальных заданий, приближенных к деятельности вуза; 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Улучшение обеспечения образовательного процесса квалифицированным учебно-вспомогательным персоналом.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 Повышение  количества онлайн курсов для всех форм обучения бакалавриата.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Снижение уровня остепененности ППС вследствие   перехода в конкурирующие вузы, с большей оплатой труда и занимающие более высокие позиции в рейтинге вузов;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Снижение уровня качества знаний обучения вследствие проблемы адаптации школьников к вузовской системе;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 Влияние факторов, ограничивающих возможность получения преподавателями ученых степеней и званий :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-недостаточное финансирование научно-исследовательской деятельности;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-отдаленность научных центров, проводящих защиты  кандидатских и докторских диссертаций и др.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6" name="Shape 826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827" name="Shape 827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828" name="Shape 828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9" name="Shape 829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30" name="Shape 8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1" name="Shape 831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32" name="Shape 832"/>
          <p:cNvSpPr txBox="1"/>
          <p:nvPr/>
        </p:nvSpPr>
        <p:spPr>
          <a:xfrm>
            <a:off x="774700" y="341312"/>
            <a:ext cx="11042650" cy="641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 анализ по научно-исследовательской работе в университете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Shape 833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47.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Shape 836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38" name="Shape 838"/>
          <p:cNvGraphicFramePr/>
          <p:nvPr/>
        </p:nvGraphicFramePr>
        <p:xfrm>
          <a:off x="682625" y="1116012"/>
          <a:ext cx="11218850" cy="5495392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6021375"/>
                <a:gridCol w="5197475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436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1.Наличие магистратуры и докторантуры (PhD);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Развитые научные школы;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3.Результативность научных исследований (ежегодное количество статей, докладов, учебников);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4.Организация и участие   региональных в международных конференциях, форумах;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Издание межвузовских сборников научных трудов;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6.Издание монографий через университетское и центральные издательства;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7.Участие преподавателей в специализированных советах;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 Работа научного семинара.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Низкая вовлеченность ППП университета в конкурсы грантов, объявляемых зарубежными учреждениями, что является важнейшим резервом для повышения его рейтинга;</a:t>
                      </a:r>
                    </a:p>
                    <a:p>
                      <a:pPr marL="0" marR="0" lvl="0" indent="127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2.Большая загруженность учебным процессом, ограничивающим научную деятельность;</a:t>
                      </a:r>
                    </a:p>
                    <a:p>
                      <a:pPr marL="0" marR="0" lvl="0" indent="127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Значительная часть кафедр слабо участвует в привлечении внешнего финансирования научных исследований (гранты, хоздоговорные работы и др.);</a:t>
                      </a:r>
                    </a:p>
                    <a:p>
                      <a:pPr marL="0" marR="0" lvl="0" indent="127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Незначительное число публикаций в центральных и зарубежных журналах с импакт-фактором;</a:t>
                      </a:r>
                    </a:p>
                    <a:p>
                      <a:pPr marL="0" marR="0" lvl="0" indent="127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Недостаточная академическая мобильность студентов и преподавателей.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497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 Привлечение зарубежных партнеров  к подготовке кадров университета в магистратуре и докторантуре,  внедрение обучения на английском языке по профильным направлениям специальностей магистратуры; 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Использование потенциала НИР в рамках учебного процесса при подготовке бакалавров, магистров, разработке дополнительных образовательных программ, проведения международных школ и открытых лекций;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Создание научно-исследовательских,  проблемных лабораторий и НИИ, центра исследования региональных проблем и развитие их деятельности.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Усиление роли НИР в деятельности университета  за счет активного участия в конкурсах грантов, международных конференциях, олимпиадах и научно-практических семинарах.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Повышение  исследовательской репутации КазУМОиМЯ имени Абылай хана.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Снижение объема госзаказов, сокращение государственного финансирования НИР;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2.Недостаточный объем научно-исследовательских работ по заказу предприятий; 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Кардинальное изменение стратегии послевузовского образования в РК; 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3.Кризисные явления, негативно сказывающиеся на научной деятельности;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3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Снижение авторитета и престижа работников высшей школы.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3" name="Shape 843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844" name="Shape 844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845" name="Shape 845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6" name="Shape 846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47" name="Shape 84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8" name="Shape 848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49" name="Shape 849"/>
          <p:cNvSpPr txBox="1"/>
          <p:nvPr/>
        </p:nvSpPr>
        <p:spPr>
          <a:xfrm>
            <a:off x="774700" y="341312"/>
            <a:ext cx="11042650" cy="641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SWOT- анализ деятельности  КазУМОиМЯ в области патриотического воспитания  и духовного развития  студентов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48.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Shape 851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Shape 854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55" name="Shape 855"/>
          <p:cNvGraphicFramePr/>
          <p:nvPr/>
        </p:nvGraphicFramePr>
        <p:xfrm>
          <a:off x="641350" y="1292225"/>
          <a:ext cx="11218850" cy="4767631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37200"/>
                <a:gridCol w="5581650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4486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Наличие внутренних нормативных документов, регулирующих  гражданско-патриотическое и духовно-нравственное воспитание  студентов;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Постоянно действующая информационно-пропагандистская и просветительно-образовательная система, способствующая повышению эффективности воспитательной работы;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Пропаганда здорового образа жизни, нацеленная на популяризацию физической культуры и спорта, организация спортивно-оздоровительных мероприятий, усвоение навыков и принципов здорового образа жизни;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Концепция воспитательной работы;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Современный культурно-досуговый центр;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Комфортабельное общежитие для иногородних студентов и молодых преподавателей  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 Профилактика правонарушений.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1.Слабо развита инфраструктура молодежной организации;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Низкий  интерес молодежи к деятельности  организации, отсутствует  инициатива;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Слабое освещение СМИ, отсутствие своих каналов массового вещания (блоги, сайты, группы);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Уменьшилось количество ярких молодежных лидеров 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0" name="Shape 860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861" name="Shape 861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862" name="Shape 862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3" name="Shape 863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64" name="Shape 86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5" name="Shape 865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66" name="Shape 866"/>
          <p:cNvSpPr txBox="1"/>
          <p:nvPr/>
        </p:nvSpPr>
        <p:spPr>
          <a:xfrm>
            <a:off x="774700" y="341312"/>
            <a:ext cx="11042650" cy="641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SWOT- анализ деятельности  КазУМОиМЯ в области патриотического воспитания  и духовного развития  студентов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Shape 867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49.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Shape 868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Shape 870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2" name="Shape 872"/>
          <p:cNvGraphicFramePr/>
          <p:nvPr/>
        </p:nvGraphicFramePr>
        <p:xfrm>
          <a:off x="682625" y="1116012"/>
          <a:ext cx="11218850" cy="5619725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35625"/>
                <a:gridCol w="5583225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533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Формирование традиций вуза, направленных на внедрение элементов корпоративной культуры, содействие в социальной адаптации выпускников к требованиям рынка;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Развитие творческого начала личности, содействие формированию интереса студентов к системе творческих объединений: смотров, конкурсов, фестивалей, выставок, вечеров встреч выпускников;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Усиление работы органов студенческого самоуправления и других общественных объединений, формирующих социальную, интеллектуальную среду, кружков творчества студентов;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Формирование системы правовых,  эстетических и этических знаний и ценностей;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Реализация знаний, связанных с нормами нравственности и профессиональной этики в учебной, производственной и общественной деятельности.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Формирование ориентации на успех, на лидерство и карьерное поведение.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7.Формирование качеств социально-активной личности.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1.Бюрократизация воспитательного процесса, «воспитание на бумаге»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Поведение «без комплексов», попрание норм нравственности;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Слабая психологическая защита от стрессов и от сложных жизненных ситуаций;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Рост пассивности молодежи, углубление противоречия между современными требованиями к профессиональной подготовке и недостаточной социальной и психологической зрелостью студентов;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Несформированность навыков учебной деятельности студентов 1 курсов, отсутствие самостоятельности и инициативности,  неразвитая структура самосознания, слабое абстрактно-логическое мышление; 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Отсутствие навыков самопрезентации, аргументации, принятия решений, организации общественно и личностно значимых дел . 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 rot="10800000" flipH="1">
            <a:off x="871537" y="2043112"/>
            <a:ext cx="1619250" cy="1111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r="56374" b="49987"/>
          <a:stretch/>
        </p:blipFill>
        <p:spPr>
          <a:xfrm>
            <a:off x="7815262" y="3206750"/>
            <a:ext cx="4342708" cy="363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Shape 125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126" name="Shape 12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4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128" name="Shape 12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" name="Shape 12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760412" y="517525"/>
            <a:ext cx="10250487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32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МИССИЯ И ВИДЕНИЕ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652712" y="2882900"/>
            <a:ext cx="9164637" cy="138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КазУМОиМя имени Абылай хана - элитный вуз мирового уровня, являющийся лидером и методическим центром инновационного развития системы иноязычного образования, обладающий эффективной системой стратегического менеджмента, готовящий конкурентоспособных специалистов в соответствии с международными образовательными стандартами и требованиями</a:t>
            </a:r>
            <a:r>
              <a:rPr lang="en-US" sz="1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32" name="Shape 132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3" name="Shape 133"/>
          <p:cNvSpPr txBox="1"/>
          <p:nvPr/>
        </p:nvSpPr>
        <p:spPr>
          <a:xfrm>
            <a:off x="2652712" y="1701800"/>
            <a:ext cx="9137650" cy="1112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Современный инновационно-ориентированный университет международно-адаптивного типа как единый научно-образовательный комплекс, обеспечивающий подготовку конкурентоспособных высококачественных специалистов для обеспечения многовекторного международного взаимодействия страны в реализации стратегии развития Республики Казахстан.</a:t>
            </a:r>
            <a:r>
              <a:rPr lang="en-US" sz="1800" b="0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2662237" y="4264025"/>
            <a:ext cx="9217025" cy="1433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Высокий профессионализм, как следование высшим профессиональным и этическим стандартам.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Академическая свобода и честность как высшей основы для развития личной честности профессоров и студентов в преподавании и оценивании. 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Инновационность как источник генерирования новых знаний и технологий обучения.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760412" y="1604962"/>
            <a:ext cx="201295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28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МИССИЯ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760412" y="3081337"/>
            <a:ext cx="1657350" cy="5191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28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ВИДЕНИЕ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700087" y="4619625"/>
            <a:ext cx="1876425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alibri"/>
              <a:buNone/>
            </a:pPr>
            <a:r>
              <a:rPr lang="en-US" sz="2800" b="1" i="0" u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ЦЕННОСТИ</a:t>
            </a:r>
          </a:p>
        </p:txBody>
      </p:sp>
      <p:cxnSp>
        <p:nvCxnSpPr>
          <p:cNvPr id="138" name="Shape 138"/>
          <p:cNvCxnSpPr/>
          <p:nvPr/>
        </p:nvCxnSpPr>
        <p:spPr>
          <a:xfrm>
            <a:off x="2651125" y="1685925"/>
            <a:ext cx="0" cy="37147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39" name="Shape 139"/>
          <p:cNvCxnSpPr/>
          <p:nvPr/>
        </p:nvCxnSpPr>
        <p:spPr>
          <a:xfrm>
            <a:off x="2651125" y="2441575"/>
            <a:ext cx="0" cy="182562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40" name="Shape 140"/>
          <p:cNvCxnSpPr/>
          <p:nvPr/>
        </p:nvCxnSpPr>
        <p:spPr>
          <a:xfrm>
            <a:off x="2647950" y="4583112"/>
            <a:ext cx="0" cy="112236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 rot="10800000" flipH="1">
            <a:off x="830262" y="3516312"/>
            <a:ext cx="1619250" cy="1111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 rot="10800000" flipH="1">
            <a:off x="846137" y="5075237"/>
            <a:ext cx="1619250" cy="1111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7" name="Shape 877"/>
          <p:cNvCxnSpPr/>
          <p:nvPr/>
        </p:nvCxnSpPr>
        <p:spPr>
          <a:xfrm>
            <a:off x="377825" y="2809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878" name="Shape 878"/>
          <p:cNvGrpSpPr/>
          <p:nvPr/>
        </p:nvGrpSpPr>
        <p:grpSpPr>
          <a:xfrm>
            <a:off x="371855" y="347471"/>
            <a:ext cx="11399459" cy="682479"/>
            <a:chOff x="0" y="0"/>
            <a:chExt cx="2147483647" cy="2147483647"/>
          </a:xfrm>
        </p:grpSpPr>
        <p:sp>
          <p:nvSpPr>
            <p:cNvPr id="879" name="Shape 879"/>
            <p:cNvSpPr txBox="1"/>
            <p:nvPr/>
          </p:nvSpPr>
          <p:spPr>
            <a:xfrm>
              <a:off x="1424354684" y="20581601"/>
              <a:ext cx="723128962" cy="2107982418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Shape 880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81" name="Shape 88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82" name="Shape 882"/>
              <p:cNvSpPr txBox="1"/>
              <p:nvPr/>
            </p:nvSpPr>
            <p:spPr>
              <a:xfrm>
                <a:off x="2146039" y="20581892"/>
                <a:ext cx="2145337607" cy="210798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3" name="Shape 883"/>
          <p:cNvSpPr txBox="1"/>
          <p:nvPr/>
        </p:nvSpPr>
        <p:spPr>
          <a:xfrm>
            <a:off x="774700" y="341312"/>
            <a:ext cx="11042650" cy="641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8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SWOT-анализ по материально-техническим и информационным ресурсам университета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Shape 884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50.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0" y="33877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0" y="40862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Shape 887"/>
          <p:cNvSpPr/>
          <p:nvPr/>
        </p:nvSpPr>
        <p:spPr>
          <a:xfrm>
            <a:off x="0" y="4606925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Shape 888"/>
          <p:cNvSpPr/>
          <p:nvPr/>
        </p:nvSpPr>
        <p:spPr>
          <a:xfrm>
            <a:off x="0" y="5154612"/>
            <a:ext cx="773112" cy="19208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89" name="Shape 889"/>
          <p:cNvGraphicFramePr/>
          <p:nvPr/>
        </p:nvGraphicFramePr>
        <p:xfrm>
          <a:off x="682625" y="1116012"/>
          <a:ext cx="11218850" cy="5469230"/>
        </p:xfrm>
        <a:graphic>
          <a:graphicData uri="http://schemas.openxmlformats.org/drawingml/2006/table">
            <a:tbl>
              <a:tblPr>
                <a:noFill/>
                <a:tableStyleId>{504B0186-0E2B-4EC6-B600-59FD186A47E1}</a:tableStyleId>
              </a:tblPr>
              <a:tblGrid>
                <a:gridCol w="5635625"/>
                <a:gridCol w="5583225"/>
              </a:tblGrid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(strength) - сильные стороны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 (weakness) - слабые стороны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294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1.Материально-техническая база соответствует современным требованиям и укомплектована в соответствии с приведенным контингентом обучающихся в вузе;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Учебные площади обеспечены современным  интерактивным оборудованием с соответствующим программным обеспечением; 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Наличие специализированных аудиторий, оснащенных мультимедийным оборудованием, научно-лабораторной базы;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4.Функционирует собственный образовательный интернет портал, развита компьютерная и сетевая инфраструктура;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5.Университет располагает современной библиотекой с универсальным фондом;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Наличие собственной типографии.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Мало учебной литературы с грифом МОН РК.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2.Требуется постоянное внедрение нового оборудования и техники;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3.Не все компьютеры оснащены современными версиями программного обеспечения, предназначенного для учебного процесса.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 (opportunity) -  возможности  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E00C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i="0" u="none">
                          <a:solidFill>
                            <a:srgbClr val="7E0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(threat) – угрозы 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1962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Высокий ассортимент и выбор материально-технических, информационных, библиотечных ресурсов на потребительских рынках;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Высокие темпы научно-технического прогресса, позволяющие улучшить качество материально-технической базы вузов и уровень подготовки выпускников;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Увеличение количества и качества собственных изданий.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Пополнение библиотечного фонда, электронных ресурсов.</a:t>
                      </a: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Быстрые темпы морального устаревания материально-технической базы, библиотечных фондов, компьютерной техники.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Инфляционные процессы, которые приводят к постоянному удорожанию материально-технических, информационных, библиотечных ресурсов.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Shape 894"/>
          <p:cNvPicPr preferRelativeResize="0"/>
          <p:nvPr/>
        </p:nvPicPr>
        <p:blipFill rotWithShape="1">
          <a:blip r:embed="rId3">
            <a:alphaModFix/>
          </a:blip>
          <a:srcRect r="33001" b="32235"/>
          <a:stretch/>
        </p:blipFill>
        <p:spPr>
          <a:xfrm>
            <a:off x="9104312" y="4587875"/>
            <a:ext cx="3092141" cy="22685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5" name="Shape 895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896" name="Shape 89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4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7" name="Shape 89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898" name="Shape 89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99" name="Shape 89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0" name="Shape 900"/>
          <p:cNvSpPr txBox="1">
            <a:spLocks noGrp="1"/>
          </p:cNvSpPr>
          <p:nvPr>
            <p:ph type="title"/>
          </p:nvPr>
        </p:nvSpPr>
        <p:spPr>
          <a:xfrm>
            <a:off x="760412" y="530225"/>
            <a:ext cx="10936287" cy="806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24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</a:t>
            </a:r>
            <a:r>
              <a:rPr lang="en-US" sz="2400" b="1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«Единая научно-образовательная профессионально-инновационная инфраструктура университета».</a:t>
            </a:r>
          </a:p>
        </p:txBody>
      </p:sp>
      <p:cxnSp>
        <p:nvCxnSpPr>
          <p:cNvPr id="901" name="Shape 901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02" name="Shape 902"/>
          <p:cNvSpPr txBox="1"/>
          <p:nvPr/>
        </p:nvSpPr>
        <p:spPr>
          <a:xfrm>
            <a:off x="760412" y="1485900"/>
            <a:ext cx="5140325" cy="537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Цель: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1.Обеспечить модель единой интегрированной научно-инновационной профессионально-образовательной системой, организационно управляющей инфраструктуры в форме системы НИПО-комплексов, реализующих по профессиональным направлениям основные требования к Инновационному университету.</a:t>
            </a: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3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Введение новых, актуальных и востребованных направлений и векторов научно-образовательного инновационного развития университета.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3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Формирование многоярусной и полифункциональной системы инновационного научно-образовательной инфраструктуры университета по подготовке новой генерации квалифицированных специалистов, по формированию инновационно-ориентированного педагогического резерва системы высшего образования, по созданию университетской научно-инновационной инфраструктуры с системой научных школ (НИИПШ) со своими научно-прикладными лабораториями (НИПЛы), инновационно направленных на реализацию стратегических индустриально-инновационных задач РК.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3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Создание научно-методических центров и корпоративных единств «науки-образования-производства» по оперативно вносимым изменениям в модели, содержания, технологии профессионального образования в соответствии с изменяющимся спросом на квалификацию и качество специалиста</a:t>
            </a:r>
            <a:r>
              <a:rPr lang="en-US" sz="12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6846887" y="1485900"/>
            <a:ext cx="4743450" cy="620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Проведение исследований и разработок по формированию инновационно-информационной ресурсной базы по всем направлениям жизнедеятельности страны, по научно-образовательным трендам Инновационной научно-образовательной системы РК с выходом на мировые информационные сети для обеспечения научно-технического информационного доступа к мировым источникам, для создания периодических научно-информационных изданий на языках мира профессионально-энциклопедического характера.</a:t>
            </a: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Повышение  исследовательской репутации КазУМОиМЯ имени Абылай хана</a:t>
            </a: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Эффективно реализовывать стратегию развития научных исследований и инноваций  Университета;</a:t>
            </a: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Обеспечение современным инновационным контентом системы профессионального высшего образования и др.</a:t>
            </a: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3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Обеспечить коммерциализацию науки и привлечение внешнего финансирования для прикладных научных исследований. </a:t>
            </a: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</a:p>
          <a:p>
            <a:pPr marL="0" marR="0" lvl="0" indent="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Shape 904"/>
          <p:cNvSpPr/>
          <p:nvPr/>
        </p:nvSpPr>
        <p:spPr>
          <a:xfrm>
            <a:off x="0" y="954087"/>
            <a:ext cx="773112" cy="7810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905" name="Shape 905"/>
          <p:cNvSpPr/>
          <p:nvPr/>
        </p:nvSpPr>
        <p:spPr>
          <a:xfrm>
            <a:off x="0" y="3289300"/>
            <a:ext cx="900112" cy="17780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300" b="1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</a:t>
            </a:r>
            <a:r>
              <a:rPr lang="en-US" sz="1300" b="1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1:</a:t>
            </a:r>
          </a:p>
        </p:txBody>
      </p:sp>
      <p:sp>
        <p:nvSpPr>
          <p:cNvPr id="906" name="Shape 906"/>
          <p:cNvSpPr/>
          <p:nvPr/>
        </p:nvSpPr>
        <p:spPr>
          <a:xfrm>
            <a:off x="-11112" y="3851275"/>
            <a:ext cx="939800" cy="17462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2:</a:t>
            </a:r>
          </a:p>
        </p:txBody>
      </p:sp>
      <p:sp>
        <p:nvSpPr>
          <p:cNvPr id="907" name="Shape 907"/>
          <p:cNvSpPr/>
          <p:nvPr/>
        </p:nvSpPr>
        <p:spPr>
          <a:xfrm>
            <a:off x="-11112" y="5819775"/>
            <a:ext cx="898525" cy="18573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3</a:t>
            </a:r>
          </a:p>
        </p:txBody>
      </p:sp>
      <p:sp>
        <p:nvSpPr>
          <p:cNvPr id="908" name="Shape 908"/>
          <p:cNvSpPr/>
          <p:nvPr/>
        </p:nvSpPr>
        <p:spPr>
          <a:xfrm>
            <a:off x="6065837" y="1576387"/>
            <a:ext cx="949325" cy="169862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4:</a:t>
            </a:r>
          </a:p>
        </p:txBody>
      </p:sp>
      <p:sp>
        <p:nvSpPr>
          <p:cNvPr id="909" name="Shape 909"/>
          <p:cNvSpPr/>
          <p:nvPr/>
        </p:nvSpPr>
        <p:spPr>
          <a:xfrm>
            <a:off x="6013450" y="3925887"/>
            <a:ext cx="1014412" cy="2222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5:</a:t>
            </a:r>
          </a:p>
        </p:txBody>
      </p:sp>
      <p:sp>
        <p:nvSpPr>
          <p:cNvPr id="910" name="Shape 910"/>
          <p:cNvSpPr/>
          <p:nvPr/>
        </p:nvSpPr>
        <p:spPr>
          <a:xfrm>
            <a:off x="6002337" y="4419600"/>
            <a:ext cx="1014412" cy="2222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6:</a:t>
            </a:r>
          </a:p>
        </p:txBody>
      </p:sp>
      <p:sp>
        <p:nvSpPr>
          <p:cNvPr id="911" name="Shape 911"/>
          <p:cNvSpPr/>
          <p:nvPr/>
        </p:nvSpPr>
        <p:spPr>
          <a:xfrm>
            <a:off x="6045200" y="4886325"/>
            <a:ext cx="1016000" cy="2222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7:</a:t>
            </a:r>
          </a:p>
        </p:txBody>
      </p:sp>
      <p:sp>
        <p:nvSpPr>
          <p:cNvPr id="912" name="Shape 912"/>
          <p:cNvSpPr/>
          <p:nvPr/>
        </p:nvSpPr>
        <p:spPr>
          <a:xfrm>
            <a:off x="6062662" y="5365750"/>
            <a:ext cx="1016000" cy="2222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Задача 8:</a:t>
            </a:r>
          </a:p>
        </p:txBody>
      </p:sp>
      <p:sp>
        <p:nvSpPr>
          <p:cNvPr id="913" name="Shape 913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51.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Shape 9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12" y="517525"/>
            <a:ext cx="11353927" cy="809186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Shape 919"/>
          <p:cNvSpPr txBox="1"/>
          <p:nvPr/>
        </p:nvSpPr>
        <p:spPr>
          <a:xfrm>
            <a:off x="122237" y="4000500"/>
            <a:ext cx="111442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 1: </a:t>
            </a:r>
          </a:p>
        </p:txBody>
      </p:sp>
      <p:pic>
        <p:nvPicPr>
          <p:cNvPr id="920" name="Shape 920"/>
          <p:cNvPicPr preferRelativeResize="0"/>
          <p:nvPr/>
        </p:nvPicPr>
        <p:blipFill rotWithShape="1">
          <a:blip r:embed="rId4">
            <a:alphaModFix/>
          </a:blip>
          <a:srcRect r="56373" b="49987"/>
          <a:stretch/>
        </p:blipFill>
        <p:spPr>
          <a:xfrm>
            <a:off x="8885237" y="4090987"/>
            <a:ext cx="3281052" cy="275054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Shape 921"/>
          <p:cNvSpPr txBox="1">
            <a:spLocks noGrp="1"/>
          </p:cNvSpPr>
          <p:nvPr>
            <p:ph type="title"/>
          </p:nvPr>
        </p:nvSpPr>
        <p:spPr>
          <a:xfrm>
            <a:off x="760412" y="573087"/>
            <a:ext cx="11209337" cy="74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  «Подготовка новой конкурентоспособной генерации выпускников через  модификацию базовых специальностей по спросу мирового и отечественного рынка труда » </a:t>
            </a: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2" name="Shape 922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23" name="Shape 923"/>
          <p:cNvSpPr txBox="1"/>
          <p:nvPr/>
        </p:nvSpPr>
        <p:spPr>
          <a:xfrm>
            <a:off x="760412" y="1430337"/>
            <a:ext cx="5343525" cy="5292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Цели: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Развивать обновленные образовательные программы  по специальностям в соответствии с задачами Государственной программы развития образования и науки на 2016- 2019 годы, Послания Президента Республики Казахстан Н.Назарбаева народу Казахстана от 31 января 2017г. «Третья модернизация Казахстана: глобальная конкурентоспособность».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Разработать и экспериментально - обучающе апробировать инновационно-профессиональные модели специальностей.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Актуализация содержания образовательных программ.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Внедрение системы выбора дисциплин элективного компонента в режиме онлайн на базе  управления информационно-коммуникационной инфраструктуры  университета.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Реализовать политику входящей и исходящей академической мобильности.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Улучшение рейтинговых позиций университета на региональном, республиканском и международном уровнях</a:t>
            </a:r>
            <a:r>
              <a:rPr lang="en-US" sz="13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3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Shape 924"/>
          <p:cNvSpPr/>
          <p:nvPr/>
        </p:nvSpPr>
        <p:spPr>
          <a:xfrm>
            <a:off x="0" y="954087"/>
            <a:ext cx="773112" cy="781050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925" name="Shape 925"/>
          <p:cNvSpPr txBox="1"/>
          <p:nvPr/>
        </p:nvSpPr>
        <p:spPr>
          <a:xfrm>
            <a:off x="7310446" y="1250950"/>
            <a:ext cx="4264016" cy="41862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1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Обеспечить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взаимодействие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подготовке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специалистов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условиях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социального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партнерства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образование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практика-трудоустройство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Организовать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обеспечение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учебного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процесса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условиях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информационно-технологической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среды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мероприятиях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проекту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Поэтапный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переход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казахского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языка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латиницу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мероприятиях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проекту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«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Новое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гуманитарное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знание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100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новых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учебников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казахском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языке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Shape 926"/>
          <p:cNvSpPr txBox="1"/>
          <p:nvPr/>
        </p:nvSpPr>
        <p:spPr>
          <a:xfrm>
            <a:off x="109537" y="4467225"/>
            <a:ext cx="111442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2: 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82550" y="5302250"/>
            <a:ext cx="1112837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3: </a:t>
            </a:r>
          </a:p>
        </p:txBody>
      </p:sp>
      <p:sp>
        <p:nvSpPr>
          <p:cNvPr id="928" name="Shape 928"/>
          <p:cNvSpPr txBox="1"/>
          <p:nvPr/>
        </p:nvSpPr>
        <p:spPr>
          <a:xfrm>
            <a:off x="68262" y="5727700"/>
            <a:ext cx="111442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4: </a:t>
            </a:r>
          </a:p>
        </p:txBody>
      </p:sp>
      <p:sp>
        <p:nvSpPr>
          <p:cNvPr id="929" name="Shape 929"/>
          <p:cNvSpPr txBox="1"/>
          <p:nvPr/>
        </p:nvSpPr>
        <p:spPr>
          <a:xfrm>
            <a:off x="6291262" y="1717675"/>
            <a:ext cx="111442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5: </a:t>
            </a:r>
          </a:p>
        </p:txBody>
      </p:sp>
      <p:sp>
        <p:nvSpPr>
          <p:cNvPr id="930" name="Shape 930"/>
          <p:cNvSpPr txBox="1"/>
          <p:nvPr/>
        </p:nvSpPr>
        <p:spPr>
          <a:xfrm>
            <a:off x="6335712" y="2619375"/>
            <a:ext cx="1112837" cy="217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6: </a:t>
            </a:r>
          </a:p>
        </p:txBody>
      </p:sp>
      <p:sp>
        <p:nvSpPr>
          <p:cNvPr id="931" name="Shape 931"/>
          <p:cNvSpPr txBox="1"/>
          <p:nvPr/>
        </p:nvSpPr>
        <p:spPr>
          <a:xfrm>
            <a:off x="6269037" y="3209925"/>
            <a:ext cx="111442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7: </a:t>
            </a:r>
          </a:p>
        </p:txBody>
      </p:sp>
      <p:sp>
        <p:nvSpPr>
          <p:cNvPr id="932" name="Shape 932"/>
          <p:cNvSpPr txBox="1"/>
          <p:nvPr/>
        </p:nvSpPr>
        <p:spPr>
          <a:xfrm>
            <a:off x="6259512" y="3838575"/>
            <a:ext cx="1112837" cy="217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8: </a:t>
            </a:r>
          </a:p>
        </p:txBody>
      </p:sp>
      <p:sp>
        <p:nvSpPr>
          <p:cNvPr id="933" name="Shape 933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52.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Shape 9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12" y="517525"/>
            <a:ext cx="11285891" cy="8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Shape 940"/>
          <p:cNvSpPr txBox="1">
            <a:spLocks noGrp="1"/>
          </p:cNvSpPr>
          <p:nvPr>
            <p:ph type="title"/>
          </p:nvPr>
        </p:nvSpPr>
        <p:spPr>
          <a:xfrm>
            <a:off x="760412" y="517525"/>
            <a:ext cx="10250487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 «Интеграция науки – образования – инноваций»</a:t>
            </a:r>
          </a:p>
        </p:txBody>
      </p:sp>
      <p:cxnSp>
        <p:nvCxnSpPr>
          <p:cNvPr id="941" name="Shape 941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42" name="Shape 942"/>
          <p:cNvSpPr txBox="1"/>
          <p:nvPr/>
        </p:nvSpPr>
        <p:spPr>
          <a:xfrm>
            <a:off x="952464" y="1392237"/>
            <a:ext cx="5256248" cy="5240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sng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Цели</a:t>
            </a:r>
            <a:r>
              <a:rPr lang="en-US" sz="1500" b="1" i="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1.Совершенствовать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механизмы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каналы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обеспечивающие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эффективное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внедрение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научных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разработок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учебный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процесс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Применять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инновационные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технологии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образовании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3.Реализовать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научные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проекты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с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использованием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механизмов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государственно-частного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партнерства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(ГЧП) 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4.Формирование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новых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тенденций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этического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регулирования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академической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среде</a:t>
            </a:r>
            <a:r>
              <a:rPr lang="en-US" sz="1500" b="1" i="0" u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Формирование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брэнда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университета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как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единственного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профильного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инолингвистического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университета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Разработка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внедрение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комплекса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мер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дальнейшей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активизации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участия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профессорско-преподавательского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состава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том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числе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преподавателей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иностранных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языков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научно-исследовательской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деятельности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Использование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результатов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научных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исследований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учебном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процессе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Shape 943"/>
          <p:cNvSpPr/>
          <p:nvPr/>
        </p:nvSpPr>
        <p:spPr>
          <a:xfrm>
            <a:off x="0" y="1485900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Shape 944"/>
          <p:cNvSpPr/>
          <p:nvPr/>
        </p:nvSpPr>
        <p:spPr>
          <a:xfrm>
            <a:off x="0" y="1335087"/>
            <a:ext cx="773112" cy="78105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945" name="Shape 945"/>
          <p:cNvSpPr/>
          <p:nvPr/>
        </p:nvSpPr>
        <p:spPr>
          <a:xfrm>
            <a:off x="150812" y="3644900"/>
            <a:ext cx="1200150" cy="244475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1:</a:t>
            </a:r>
          </a:p>
        </p:txBody>
      </p:sp>
      <p:sp>
        <p:nvSpPr>
          <p:cNvPr id="946" name="Shape 946"/>
          <p:cNvSpPr/>
          <p:nvPr/>
        </p:nvSpPr>
        <p:spPr>
          <a:xfrm>
            <a:off x="195262" y="4329112"/>
            <a:ext cx="1200150" cy="22860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2:</a:t>
            </a:r>
          </a:p>
        </p:txBody>
      </p:sp>
      <p:sp>
        <p:nvSpPr>
          <p:cNvPr id="947" name="Shape 947"/>
          <p:cNvSpPr/>
          <p:nvPr/>
        </p:nvSpPr>
        <p:spPr>
          <a:xfrm>
            <a:off x="46037" y="5395912"/>
            <a:ext cx="1200150" cy="22860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3:</a:t>
            </a:r>
          </a:p>
        </p:txBody>
      </p:sp>
      <p:sp>
        <p:nvSpPr>
          <p:cNvPr id="948" name="Shape 948"/>
          <p:cNvSpPr txBox="1"/>
          <p:nvPr/>
        </p:nvSpPr>
        <p:spPr>
          <a:xfrm>
            <a:off x="6953256" y="1422400"/>
            <a:ext cx="5056181" cy="5240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Увеличить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количество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коммерциализированных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проектов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НИР.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Организация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целевой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программы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формирования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научными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школами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собственного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научно-инновационного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имиджа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признания</a:t>
            </a:r>
            <a:r>
              <a:rPr lang="en-US" sz="1400" b="1" i="1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Создание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системы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отбора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научной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поддержки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талантливой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молодежи</a:t>
            </a:r>
            <a:r>
              <a:rPr lang="en-US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endParaRPr lang="en-US" sz="1400" b="1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Shape 949"/>
          <p:cNvSpPr/>
          <p:nvPr/>
        </p:nvSpPr>
        <p:spPr>
          <a:xfrm>
            <a:off x="6299200" y="1700212"/>
            <a:ext cx="1200150" cy="22860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4:</a:t>
            </a:r>
          </a:p>
        </p:txBody>
      </p:sp>
      <p:sp>
        <p:nvSpPr>
          <p:cNvPr id="950" name="Shape 950"/>
          <p:cNvSpPr/>
          <p:nvPr/>
        </p:nvSpPr>
        <p:spPr>
          <a:xfrm>
            <a:off x="6299200" y="2300287"/>
            <a:ext cx="1200150" cy="22860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5:</a:t>
            </a:r>
          </a:p>
        </p:txBody>
      </p:sp>
      <p:sp>
        <p:nvSpPr>
          <p:cNvPr id="951" name="Shape 951"/>
          <p:cNvSpPr/>
          <p:nvPr/>
        </p:nvSpPr>
        <p:spPr>
          <a:xfrm>
            <a:off x="6273800" y="2957512"/>
            <a:ext cx="1200150" cy="22860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6:</a:t>
            </a:r>
          </a:p>
        </p:txBody>
      </p:sp>
      <p:sp>
        <p:nvSpPr>
          <p:cNvPr id="952" name="Shape 95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53.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Shape 9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62" y="511175"/>
            <a:ext cx="11779541" cy="8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Shape 958"/>
          <p:cNvPicPr preferRelativeResize="0"/>
          <p:nvPr/>
        </p:nvPicPr>
        <p:blipFill rotWithShape="1">
          <a:blip r:embed="rId4">
            <a:alphaModFix/>
          </a:blip>
          <a:srcRect r="56373" b="49987"/>
          <a:stretch/>
        </p:blipFill>
        <p:spPr>
          <a:xfrm>
            <a:off x="7827962" y="3209925"/>
            <a:ext cx="4330107" cy="3628372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Shape 959"/>
          <p:cNvSpPr txBox="1">
            <a:spLocks noGrp="1"/>
          </p:cNvSpPr>
          <p:nvPr>
            <p:ph type="title"/>
          </p:nvPr>
        </p:nvSpPr>
        <p:spPr>
          <a:xfrm>
            <a:off x="450850" y="517525"/>
            <a:ext cx="11314112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 «Инновационно-направленная подготовка и переподготовка кадрового преподавательского резерва в стране и за рубежом»</a:t>
            </a:r>
          </a:p>
        </p:txBody>
      </p:sp>
      <p:cxnSp>
        <p:nvCxnSpPr>
          <p:cNvPr id="960" name="Shape 960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61" name="Shape 961"/>
          <p:cNvSpPr/>
          <p:nvPr/>
        </p:nvSpPr>
        <p:spPr>
          <a:xfrm>
            <a:off x="-12700" y="1485900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Shape 962"/>
          <p:cNvSpPr/>
          <p:nvPr/>
        </p:nvSpPr>
        <p:spPr>
          <a:xfrm>
            <a:off x="0" y="1458912"/>
            <a:ext cx="773112" cy="781050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963" name="Shape 963"/>
          <p:cNvSpPr txBox="1"/>
          <p:nvPr/>
        </p:nvSpPr>
        <p:spPr>
          <a:xfrm>
            <a:off x="760412" y="1392237"/>
            <a:ext cx="5830887" cy="5240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Цели: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1. Моделирование управлением профессионально-педагогической самореализацией преподавателя  высшей школы.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 Повышение квалификации ППС в известных зарубежных центрах.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lang="en-US" sz="15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3. Организация обучения бизнесу и финансовой грамотности ППС и сотрудников.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Внедрение системы дополнительного профессионального образования для профессорско-пре­подавательского состава на основе компетентностной модели.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Переход  от периодического повышения квалификации преподавателей вуза к их непрерывному образованию через создание единой системы подготовки, переподготовки и повышения квалификации научно-педагогических кадров высшей школы.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Усиление  роли административного управления вуза в планировании и управлении карьерой преподавателей, учитывая карьерные ориентации каждого сотрудника на базе плана развития карьеры.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Shape 964"/>
          <p:cNvSpPr/>
          <p:nvPr/>
        </p:nvSpPr>
        <p:spPr>
          <a:xfrm>
            <a:off x="234950" y="3167062"/>
            <a:ext cx="1225550" cy="312737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1: </a:t>
            </a:r>
          </a:p>
        </p:txBody>
      </p:sp>
      <p:sp>
        <p:nvSpPr>
          <p:cNvPr id="965" name="Shape 965"/>
          <p:cNvSpPr/>
          <p:nvPr/>
        </p:nvSpPr>
        <p:spPr>
          <a:xfrm>
            <a:off x="222250" y="4083050"/>
            <a:ext cx="1227137" cy="314325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2: </a:t>
            </a:r>
          </a:p>
        </p:txBody>
      </p:sp>
      <p:sp>
        <p:nvSpPr>
          <p:cNvPr id="966" name="Shape 966"/>
          <p:cNvSpPr/>
          <p:nvPr/>
        </p:nvSpPr>
        <p:spPr>
          <a:xfrm>
            <a:off x="252412" y="5149850"/>
            <a:ext cx="1225550" cy="314325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3: </a:t>
            </a:r>
          </a:p>
        </p:txBody>
      </p:sp>
      <p:sp>
        <p:nvSpPr>
          <p:cNvPr id="967" name="Shape 967"/>
          <p:cNvSpPr txBox="1"/>
          <p:nvPr/>
        </p:nvSpPr>
        <p:spPr>
          <a:xfrm>
            <a:off x="7383462" y="1412875"/>
            <a:ext cx="4521200" cy="5240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Расширение спектра предлагаемых программ дополнительного профессионального образования, в т.ч. дистанционных.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Организация участия ППС в различных конкурсах по повышению квалификации, в том числе «Болашак».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Организация курсов по финансовой грамотности.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Shape 968"/>
          <p:cNvSpPr/>
          <p:nvPr/>
        </p:nvSpPr>
        <p:spPr>
          <a:xfrm>
            <a:off x="6627812" y="1808162"/>
            <a:ext cx="1227137" cy="314325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4: </a:t>
            </a:r>
          </a:p>
        </p:txBody>
      </p:sp>
      <p:sp>
        <p:nvSpPr>
          <p:cNvPr id="969" name="Shape 969"/>
          <p:cNvSpPr/>
          <p:nvPr/>
        </p:nvSpPr>
        <p:spPr>
          <a:xfrm>
            <a:off x="6672262" y="2862262"/>
            <a:ext cx="1225550" cy="312737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5: </a:t>
            </a:r>
          </a:p>
        </p:txBody>
      </p:sp>
      <p:sp>
        <p:nvSpPr>
          <p:cNvPr id="970" name="Shape 970"/>
          <p:cNvSpPr/>
          <p:nvPr/>
        </p:nvSpPr>
        <p:spPr>
          <a:xfrm>
            <a:off x="6659562" y="3708400"/>
            <a:ext cx="1225550" cy="312737"/>
          </a:xfrm>
          <a:prstGeom prst="flowChartProcess">
            <a:avLst/>
          </a:prstGeom>
          <a:solidFill>
            <a:srgbClr val="F17C0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6: </a:t>
            </a:r>
          </a:p>
        </p:txBody>
      </p:sp>
      <p:sp>
        <p:nvSpPr>
          <p:cNvPr id="971" name="Shape 971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54.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Shape 9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12" y="509587"/>
            <a:ext cx="11404558" cy="81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Shape 977"/>
          <p:cNvPicPr preferRelativeResize="0"/>
          <p:nvPr/>
        </p:nvPicPr>
        <p:blipFill rotWithShape="1">
          <a:blip r:embed="rId4">
            <a:alphaModFix/>
          </a:blip>
          <a:srcRect r="56373" b="49987"/>
          <a:stretch/>
        </p:blipFill>
        <p:spPr>
          <a:xfrm>
            <a:off x="8324850" y="3624262"/>
            <a:ext cx="3837083" cy="32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 txBox="1">
            <a:spLocks noGrp="1"/>
          </p:cNvSpPr>
          <p:nvPr>
            <p:ph type="title"/>
          </p:nvPr>
        </p:nvSpPr>
        <p:spPr>
          <a:xfrm>
            <a:off x="627062" y="517525"/>
            <a:ext cx="112204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 5: Интернационализация высшего специального профобразования и корпоративное научно-исследовательское взаимодействие с зарубежным научно-образовательным сообществом.</a:t>
            </a:r>
          </a:p>
        </p:txBody>
      </p:sp>
      <p:cxnSp>
        <p:nvCxnSpPr>
          <p:cNvPr id="979" name="Shape 979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80" name="Shape 980"/>
          <p:cNvSpPr txBox="1"/>
          <p:nvPr/>
        </p:nvSpPr>
        <p:spPr>
          <a:xfrm>
            <a:off x="760412" y="1422400"/>
            <a:ext cx="5537200" cy="51292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Цели: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Развивать стратегические международные партнерства. Обеспечить расширение научно-образовательной кооперации в подготовке кадрового резерва с зарубежными партнерами (двойное дипломирование выпускников, делокализация образования и др.).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Участие в международных академических рейтингах. Развивать сотрудничество со структурами Болонского процесса и его участниками.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 Развивать внешнюю академическую мобильность.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4. Международная адаптация и стандартизация уровневых программ по формированию языковых компетенций (общеевропейская уровневая система языковых компетенций) на 3 языках (культурный проект «Триединство языков»).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5. Развивать участие университета в деятельности международно-признанных консорциумов и организаций.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6. Развивать двудипломное образование.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Создание комплекса механизмов прохождения стажировки профессорско-преподавательского состава в рамках академической мобильности с учетом потребности вуза в совершенствовании учебного и научного контента образовательных программ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Shape 981"/>
          <p:cNvSpPr/>
          <p:nvPr/>
        </p:nvSpPr>
        <p:spPr>
          <a:xfrm>
            <a:off x="0" y="1485900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Shape 982"/>
          <p:cNvSpPr txBox="1"/>
          <p:nvPr/>
        </p:nvSpPr>
        <p:spPr>
          <a:xfrm>
            <a:off x="7466012" y="1447800"/>
            <a:ext cx="4378325" cy="5048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Развитие  сотрудничества с зарубежными образовательными учреждениями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Расширение взаимодействия с зарубежными и международными организациями, поддерживающими образование и научные исследования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Расширение профилей сотрудничества с европейскими, американскими и другими зарубежными партнерами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 в рейтинге QS-WUR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Оптимизация системы планирования и управления потоками студенческой и преподавательской академической мобильности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Диверсификация академической мобильности, в том числе за счет повышения доли студенческих стажировок и обменов со взаимным зачетом образовательных кредитов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Реализация Дорожной карты развития трехъязычного образования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Shape 983"/>
          <p:cNvSpPr/>
          <p:nvPr/>
        </p:nvSpPr>
        <p:spPr>
          <a:xfrm>
            <a:off x="0" y="1363662"/>
            <a:ext cx="773112" cy="781050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984" name="Shape 984"/>
          <p:cNvSpPr/>
          <p:nvPr/>
        </p:nvSpPr>
        <p:spPr>
          <a:xfrm>
            <a:off x="220662" y="5514975"/>
            <a:ext cx="1047750" cy="230187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1:</a:t>
            </a:r>
          </a:p>
        </p:txBody>
      </p:sp>
      <p:sp>
        <p:nvSpPr>
          <p:cNvPr id="985" name="Shape 985"/>
          <p:cNvSpPr/>
          <p:nvPr/>
        </p:nvSpPr>
        <p:spPr>
          <a:xfrm>
            <a:off x="6731000" y="1463675"/>
            <a:ext cx="1047750" cy="255587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2:</a:t>
            </a:r>
          </a:p>
        </p:txBody>
      </p:sp>
      <p:sp>
        <p:nvSpPr>
          <p:cNvPr id="986" name="Shape 986"/>
          <p:cNvSpPr/>
          <p:nvPr/>
        </p:nvSpPr>
        <p:spPr>
          <a:xfrm>
            <a:off x="6732587" y="1889125"/>
            <a:ext cx="1050925" cy="280987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3:</a:t>
            </a:r>
          </a:p>
        </p:txBody>
      </p:sp>
      <p:sp>
        <p:nvSpPr>
          <p:cNvPr id="987" name="Shape 987"/>
          <p:cNvSpPr/>
          <p:nvPr/>
        </p:nvSpPr>
        <p:spPr>
          <a:xfrm>
            <a:off x="6775450" y="2751137"/>
            <a:ext cx="1049337" cy="238125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4:</a:t>
            </a:r>
          </a:p>
        </p:txBody>
      </p:sp>
      <p:sp>
        <p:nvSpPr>
          <p:cNvPr id="988" name="Shape 988"/>
          <p:cNvSpPr/>
          <p:nvPr/>
        </p:nvSpPr>
        <p:spPr>
          <a:xfrm>
            <a:off x="6780212" y="3381375"/>
            <a:ext cx="1047750" cy="249237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5:</a:t>
            </a:r>
          </a:p>
        </p:txBody>
      </p:sp>
      <p:sp>
        <p:nvSpPr>
          <p:cNvPr id="989" name="Shape 989"/>
          <p:cNvSpPr/>
          <p:nvPr/>
        </p:nvSpPr>
        <p:spPr>
          <a:xfrm>
            <a:off x="6807200" y="3751262"/>
            <a:ext cx="1049337" cy="274637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6:</a:t>
            </a:r>
          </a:p>
        </p:txBody>
      </p:sp>
      <p:sp>
        <p:nvSpPr>
          <p:cNvPr id="990" name="Shape 990"/>
          <p:cNvSpPr/>
          <p:nvPr/>
        </p:nvSpPr>
        <p:spPr>
          <a:xfrm>
            <a:off x="6794500" y="4679950"/>
            <a:ext cx="1047750" cy="247650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7:</a:t>
            </a:r>
          </a:p>
        </p:txBody>
      </p:sp>
      <p:sp>
        <p:nvSpPr>
          <p:cNvPr id="991" name="Shape 991"/>
          <p:cNvSpPr/>
          <p:nvPr/>
        </p:nvSpPr>
        <p:spPr>
          <a:xfrm>
            <a:off x="6796087" y="5540375"/>
            <a:ext cx="1050925" cy="219075"/>
          </a:xfrm>
          <a:prstGeom prst="flowChartProcess">
            <a:avLst/>
          </a:prstGeom>
          <a:solidFill>
            <a:srgbClr val="16C80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7:</a:t>
            </a:r>
          </a:p>
        </p:txBody>
      </p:sp>
      <p:sp>
        <p:nvSpPr>
          <p:cNvPr id="992" name="Shape 992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55.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Shape 997"/>
          <p:cNvPicPr preferRelativeResize="0"/>
          <p:nvPr/>
        </p:nvPicPr>
        <p:blipFill rotWithShape="1">
          <a:blip r:embed="rId3">
            <a:alphaModFix/>
          </a:blip>
          <a:srcRect r="56373" b="49987"/>
          <a:stretch/>
        </p:blipFill>
        <p:spPr>
          <a:xfrm>
            <a:off x="9431337" y="4546600"/>
            <a:ext cx="2739198" cy="2296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Shape 998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99" name="Shape 999"/>
          <p:cNvSpPr txBox="1"/>
          <p:nvPr/>
        </p:nvSpPr>
        <p:spPr>
          <a:xfrm>
            <a:off x="760412" y="1422400"/>
            <a:ext cx="5041900" cy="51292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Цели: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Модернизация  общественного  сознания ППС и будущих специалистов в контексте гражданской составляющей национальной идеи «Мәңгілік Ел» и программы Главы государства «Рухани жаңғыру».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Вовлечение  молодежи вуза в укрепление духовно-нравственных ценностей общенациональной патриотической идеи «Мәңгілік Ел» и культуры здорового образа жизни.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 Содействие социальному, патриотическому, культурному, духовному и физическому развитию студенческой молодежи.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4. Участие совместно с местными исполнительными органами по проектам: «Рухани жаңғыру»,   «Туған жер», «Духовные святыни Казахстана», «Современная казахстанская культура в глобальном мире», «100 новых лиц Казахстана».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Shape 1000"/>
          <p:cNvSpPr/>
          <p:nvPr/>
        </p:nvSpPr>
        <p:spPr>
          <a:xfrm>
            <a:off x="0" y="1485900"/>
            <a:ext cx="773112" cy="193675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Shape 1001"/>
          <p:cNvSpPr txBox="1"/>
          <p:nvPr/>
        </p:nvSpPr>
        <p:spPr>
          <a:xfrm>
            <a:off x="7097712" y="1447800"/>
            <a:ext cx="4746625" cy="54784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Активизация работы по вопросам межконфессионального согласия, профилактики религиозного экстремизма и других негативных явлений в студенческой среде;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Обеспечение проведения конкурсов, тематических акций, встреч, лекций, семинаров, круглых столов по вопросам морали и нравственности, развитию гражданской активности молодежи, воспитанию на принципах взаимного уважения и патриотизма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Разработка, внедрение и проведение мероприятий в рамках общенациональной идеи «Mәңгілік Ел»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Разработка плана мероприятий на 2017-2021 годы по поэтапной модернизации спортивных залов в организациях образования, оснащения спортивным инвентарем, в том числе в рамках государственно-частного партнерства.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Внедрение студенческого самоуправления, вовлечение студентов в академическую, исследовательскую деятельность и  органы коллегиального управления вузом.</a:t>
            </a: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2" name="Shape 1002"/>
          <p:cNvGrpSpPr/>
          <p:nvPr/>
        </p:nvGrpSpPr>
        <p:grpSpPr>
          <a:xfrm>
            <a:off x="371855" y="512064"/>
            <a:ext cx="11399459" cy="816387"/>
            <a:chOff x="0" y="0"/>
            <a:chExt cx="2147483647" cy="2147483647"/>
          </a:xfrm>
        </p:grpSpPr>
        <p:sp>
          <p:nvSpPr>
            <p:cNvPr id="1003" name="Shape 1003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4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4" name="Shape 1004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1005" name="Shape 100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6" name="Shape 1006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7" name="Shape 1007"/>
          <p:cNvSpPr/>
          <p:nvPr/>
        </p:nvSpPr>
        <p:spPr>
          <a:xfrm>
            <a:off x="0" y="1322387"/>
            <a:ext cx="773112" cy="7810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008" name="Shape 1008"/>
          <p:cNvSpPr txBox="1">
            <a:spLocks noGrp="1"/>
          </p:cNvSpPr>
          <p:nvPr>
            <p:ph type="title"/>
          </p:nvPr>
        </p:nvSpPr>
        <p:spPr>
          <a:xfrm>
            <a:off x="627062" y="517525"/>
            <a:ext cx="112204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20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направление «Реализация общенациональной идеи «Мәңгілік Ел» и программы модернизации общественного сознания Главы государства «Рухани жаңғыру»</a:t>
            </a:r>
          </a:p>
        </p:txBody>
      </p:sp>
      <p:sp>
        <p:nvSpPr>
          <p:cNvPr id="1009" name="Shape 1009"/>
          <p:cNvSpPr/>
          <p:nvPr/>
        </p:nvSpPr>
        <p:spPr>
          <a:xfrm>
            <a:off x="6242050" y="1435100"/>
            <a:ext cx="1281112" cy="30003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Задача 1:</a:t>
            </a:r>
          </a:p>
        </p:txBody>
      </p:sp>
      <p:sp>
        <p:nvSpPr>
          <p:cNvPr id="1010" name="Shape 1010"/>
          <p:cNvSpPr/>
          <p:nvPr/>
        </p:nvSpPr>
        <p:spPr>
          <a:xfrm>
            <a:off x="6173787" y="2309812"/>
            <a:ext cx="1279525" cy="2984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Задача 2:</a:t>
            </a:r>
          </a:p>
        </p:txBody>
      </p:sp>
      <p:sp>
        <p:nvSpPr>
          <p:cNvPr id="1011" name="Shape 1011"/>
          <p:cNvSpPr/>
          <p:nvPr/>
        </p:nvSpPr>
        <p:spPr>
          <a:xfrm>
            <a:off x="6259512" y="3608387"/>
            <a:ext cx="1277937" cy="30003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Задача 3:</a:t>
            </a:r>
          </a:p>
        </p:txBody>
      </p:sp>
      <p:sp>
        <p:nvSpPr>
          <p:cNvPr id="1012" name="Shape 1012"/>
          <p:cNvSpPr/>
          <p:nvPr/>
        </p:nvSpPr>
        <p:spPr>
          <a:xfrm>
            <a:off x="6218237" y="4238625"/>
            <a:ext cx="1281112" cy="300037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Задача 4:</a:t>
            </a:r>
          </a:p>
        </p:txBody>
      </p:sp>
      <p:sp>
        <p:nvSpPr>
          <p:cNvPr id="1013" name="Shape 1013"/>
          <p:cNvSpPr/>
          <p:nvPr/>
        </p:nvSpPr>
        <p:spPr>
          <a:xfrm>
            <a:off x="6205537" y="5289550"/>
            <a:ext cx="1279525" cy="298450"/>
          </a:xfrm>
          <a:prstGeom prst="flowChartProcess">
            <a:avLst/>
          </a:prstGeom>
          <a:solidFill>
            <a:srgbClr val="9DC3E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Задача 5: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56.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Shape 1019"/>
          <p:cNvPicPr preferRelativeResize="0"/>
          <p:nvPr/>
        </p:nvPicPr>
        <p:blipFill rotWithShape="1">
          <a:blip r:embed="rId3">
            <a:alphaModFix/>
          </a:blip>
          <a:srcRect r="56373" b="49987"/>
          <a:stretch/>
        </p:blipFill>
        <p:spPr>
          <a:xfrm>
            <a:off x="9431337" y="4546600"/>
            <a:ext cx="2739198" cy="2296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0" name="Shape 1020"/>
          <p:cNvCxnSpPr/>
          <p:nvPr/>
        </p:nvCxnSpPr>
        <p:spPr>
          <a:xfrm>
            <a:off x="377825" y="403225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021" name="Shape 1021"/>
          <p:cNvSpPr txBox="1"/>
          <p:nvPr/>
        </p:nvSpPr>
        <p:spPr>
          <a:xfrm>
            <a:off x="760412" y="1422400"/>
            <a:ext cx="5041900" cy="51292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Цели: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1.Развивать материально-техническую базу и основные фонды в соответствии с изменяющимися потребностями университета.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2.Модернизация ресурсного обеспечения Университета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 Формирование системы управления финансами и экономикой в соответствии с требованиями устойчивого развития Университета инновационного типа.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4.Мониторинг бизнес-процессов и внутренних нормативных документов по системе менеджмента качества (в соответствии со стандартом ISO 9001:2015)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Shape 1022"/>
          <p:cNvSpPr txBox="1"/>
          <p:nvPr/>
        </p:nvSpPr>
        <p:spPr>
          <a:xfrm>
            <a:off x="7219950" y="1447800"/>
            <a:ext cx="4624387" cy="4616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Провести оптимизацию и частичную реструктуризацию университета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Повышение уровня  материально-технического обеспечения  образовательных программ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Развитие электронного Университета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Содействие библиотечно-информационного центра росту информационной культуры университетских пользователей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Разработать стратегию энергосбережения вуза</a:t>
            </a: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Модернизация учебной и социальной инфраструктуры  </a:t>
            </a:r>
          </a:p>
          <a:p>
            <a:pPr marL="0" marR="0" lvl="0" indent="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 txBox="1"/>
          <p:nvPr/>
        </p:nvSpPr>
        <p:spPr>
          <a:xfrm>
            <a:off x="8393112" y="0"/>
            <a:ext cx="3798887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57.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" name="Shape 10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12" y="517525"/>
            <a:ext cx="11285891" cy="8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Shape 1025"/>
          <p:cNvSpPr/>
          <p:nvPr/>
        </p:nvSpPr>
        <p:spPr>
          <a:xfrm>
            <a:off x="0" y="1335087"/>
            <a:ext cx="773112" cy="781050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026" name="Shape 1026"/>
          <p:cNvSpPr txBox="1"/>
          <p:nvPr/>
        </p:nvSpPr>
        <p:spPr>
          <a:xfrm>
            <a:off x="558800" y="563562"/>
            <a:ext cx="11082337" cy="708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Стратегическое направление «Модернизация, развитие инфраструктуры, материально-технической базы и информатизация университета »</a:t>
            </a:r>
          </a:p>
        </p:txBody>
      </p:sp>
      <p:sp>
        <p:nvSpPr>
          <p:cNvPr id="1027" name="Shape 1027"/>
          <p:cNvSpPr/>
          <p:nvPr/>
        </p:nvSpPr>
        <p:spPr>
          <a:xfrm>
            <a:off x="6332537" y="1487487"/>
            <a:ext cx="1203325" cy="246062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1:</a:t>
            </a:r>
          </a:p>
        </p:txBody>
      </p:sp>
      <p:sp>
        <p:nvSpPr>
          <p:cNvPr id="1028" name="Shape 1028"/>
          <p:cNvSpPr/>
          <p:nvPr/>
        </p:nvSpPr>
        <p:spPr>
          <a:xfrm>
            <a:off x="6375400" y="2132012"/>
            <a:ext cx="1201737" cy="244475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2:</a:t>
            </a:r>
          </a:p>
        </p:txBody>
      </p:sp>
      <p:sp>
        <p:nvSpPr>
          <p:cNvPr id="1029" name="Shape 1029"/>
          <p:cNvSpPr/>
          <p:nvPr/>
        </p:nvSpPr>
        <p:spPr>
          <a:xfrm>
            <a:off x="6418262" y="2952750"/>
            <a:ext cx="1201737" cy="246062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3:</a:t>
            </a:r>
          </a:p>
        </p:txBody>
      </p:sp>
      <p:sp>
        <p:nvSpPr>
          <p:cNvPr id="1030" name="Shape 1030"/>
          <p:cNvSpPr/>
          <p:nvPr/>
        </p:nvSpPr>
        <p:spPr>
          <a:xfrm>
            <a:off x="6418262" y="3400425"/>
            <a:ext cx="1200150" cy="246062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4:</a:t>
            </a:r>
          </a:p>
        </p:txBody>
      </p:sp>
      <p:sp>
        <p:nvSpPr>
          <p:cNvPr id="1031" name="Shape 1031"/>
          <p:cNvSpPr/>
          <p:nvPr/>
        </p:nvSpPr>
        <p:spPr>
          <a:xfrm>
            <a:off x="6432550" y="4249737"/>
            <a:ext cx="1201737" cy="244475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5:</a:t>
            </a:r>
          </a:p>
        </p:txBody>
      </p:sp>
      <p:sp>
        <p:nvSpPr>
          <p:cNvPr id="1032" name="Shape 1032"/>
          <p:cNvSpPr/>
          <p:nvPr/>
        </p:nvSpPr>
        <p:spPr>
          <a:xfrm>
            <a:off x="6462712" y="4865687"/>
            <a:ext cx="1200150" cy="246062"/>
          </a:xfrm>
          <a:prstGeom prst="flowChartProcess">
            <a:avLst/>
          </a:prstGeom>
          <a:solidFill>
            <a:srgbClr val="7E0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 6: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29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Экспертная оценка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потенциала 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стратегического 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менеджмента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КазУМОиМЯ</a:t>
            </a:r>
            <a:endParaRPr lang="ru-RU" sz="22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4" y="1388658"/>
            <a:ext cx="10358510" cy="546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75066" y="0"/>
            <a:ext cx="8216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58.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3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Экспертная оценка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потенциала 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стратегического 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менеджмента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КазУМОиМЯ</a:t>
            </a:r>
            <a:endParaRPr lang="ru-RU" sz="22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484783"/>
            <a:ext cx="10104111" cy="47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10512" y="0"/>
            <a:ext cx="4381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67171"/>
              </a:buClr>
              <a:buSzPct val="25000"/>
            </a:pPr>
            <a:r>
              <a:rPr lang="ru-RU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59.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4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Shape 148"/>
          <p:cNvCxnSpPr/>
          <p:nvPr/>
        </p:nvCxnSpPr>
        <p:spPr>
          <a:xfrm rot="5400000">
            <a:off x="9346431" y="3093243"/>
            <a:ext cx="357187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149" name="Shape 149"/>
          <p:cNvSpPr txBox="1"/>
          <p:nvPr/>
        </p:nvSpPr>
        <p:spPr>
          <a:xfrm>
            <a:off x="0" y="1143000"/>
            <a:ext cx="1428750" cy="714375"/>
          </a:xfrm>
          <a:prstGeom prst="rect">
            <a:avLst/>
          </a:prstGeom>
          <a:solidFill>
            <a:srgbClr val="604A7B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уровень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0" y="5643562"/>
            <a:ext cx="1714500" cy="714375"/>
          </a:xfrm>
          <a:prstGeom prst="rect">
            <a:avLst/>
          </a:prstGeom>
          <a:solidFill>
            <a:srgbClr val="604A7B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I I уровень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0" y="2428875"/>
            <a:ext cx="1619250" cy="714375"/>
          </a:xfrm>
          <a:prstGeom prst="rect">
            <a:avLst/>
          </a:prstGeom>
          <a:solidFill>
            <a:srgbClr val="604A7B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I уровень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1619250" y="785812"/>
            <a:ext cx="10287000" cy="428625"/>
          </a:xfrm>
          <a:prstGeom prst="roundRect">
            <a:avLst>
              <a:gd name="adj" fmla="val 16667"/>
            </a:avLst>
          </a:prstGeom>
          <a:solidFill>
            <a:srgbClr val="558ED5"/>
          </a:solidFill>
          <a:ln w="25400" cap="flat" cmpd="sng">
            <a:solidFill>
              <a:srgbClr val="B7DEE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Организационно- управленческий формат комплекса</a:t>
            </a:r>
          </a:p>
        </p:txBody>
      </p:sp>
      <p:sp>
        <p:nvSpPr>
          <p:cNvPr id="153" name="Shape 153"/>
          <p:cNvSpPr/>
          <p:nvPr/>
        </p:nvSpPr>
        <p:spPr>
          <a:xfrm>
            <a:off x="5143500" y="1285860"/>
            <a:ext cx="3333750" cy="35720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EB4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НИПО - </a:t>
            </a:r>
            <a:r>
              <a:rPr lang="en-US" sz="18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комплексы</a:t>
            </a:r>
            <a:endParaRPr lang="en-US" sz="1800" b="0" i="0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1619250" y="1857375"/>
            <a:ext cx="2095500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НИПО - ИДН</a:t>
            </a:r>
          </a:p>
        </p:txBody>
      </p:sp>
      <p:sp>
        <p:nvSpPr>
          <p:cNvPr id="155" name="Shape 155"/>
          <p:cNvSpPr/>
          <p:nvPr/>
        </p:nvSpPr>
        <p:spPr>
          <a:xfrm>
            <a:off x="4381500" y="1857375"/>
            <a:ext cx="2095500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НИПО - МПН</a:t>
            </a:r>
          </a:p>
        </p:txBody>
      </p:sp>
      <p:sp>
        <p:nvSpPr>
          <p:cNvPr id="156" name="Shape 156"/>
          <p:cNvSpPr/>
          <p:nvPr/>
        </p:nvSpPr>
        <p:spPr>
          <a:xfrm>
            <a:off x="7143750" y="1857375"/>
            <a:ext cx="2095500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НИПО - ЛИН</a:t>
            </a:r>
          </a:p>
        </p:txBody>
      </p:sp>
      <p:sp>
        <p:nvSpPr>
          <p:cNvPr id="157" name="Shape 157"/>
          <p:cNvSpPr/>
          <p:nvPr/>
        </p:nvSpPr>
        <p:spPr>
          <a:xfrm>
            <a:off x="9715500" y="1857375"/>
            <a:ext cx="2095500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НИПО-ЭПН</a:t>
            </a:r>
          </a:p>
        </p:txBody>
      </p:sp>
      <p:cxnSp>
        <p:nvCxnSpPr>
          <p:cNvPr id="158" name="Shape 158"/>
          <p:cNvCxnSpPr/>
          <p:nvPr/>
        </p:nvCxnSpPr>
        <p:spPr>
          <a:xfrm rot="5400000">
            <a:off x="6596067" y="1643049"/>
            <a:ext cx="285750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159" name="Shape 159"/>
          <p:cNvCxnSpPr/>
          <p:nvPr/>
        </p:nvCxnSpPr>
        <p:spPr>
          <a:xfrm flipV="1">
            <a:off x="1523968" y="1785926"/>
            <a:ext cx="10358510" cy="11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60" name="Shape 160"/>
          <p:cNvCxnSpPr/>
          <p:nvPr/>
        </p:nvCxnSpPr>
        <p:spPr>
          <a:xfrm flipV="1">
            <a:off x="1524023" y="2357430"/>
            <a:ext cx="10358455" cy="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61" name="Shape 161"/>
          <p:cNvCxnSpPr/>
          <p:nvPr/>
        </p:nvCxnSpPr>
        <p:spPr>
          <a:xfrm rot="5400000">
            <a:off x="11595934" y="2070893"/>
            <a:ext cx="571500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62" name="Shape 162"/>
          <p:cNvCxnSpPr/>
          <p:nvPr/>
        </p:nvCxnSpPr>
        <p:spPr>
          <a:xfrm rot="-5400000">
            <a:off x="1237424" y="2070893"/>
            <a:ext cx="571500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63" name="Shape 163"/>
          <p:cNvSpPr/>
          <p:nvPr/>
        </p:nvSpPr>
        <p:spPr>
          <a:xfrm>
            <a:off x="1524000" y="2428875"/>
            <a:ext cx="4191000" cy="714375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Научно-исследовательской инновационно-прикладной координации</a:t>
            </a:r>
          </a:p>
        </p:txBody>
      </p:sp>
      <p:sp>
        <p:nvSpPr>
          <p:cNvPr id="164" name="Shape 164"/>
          <p:cNvSpPr/>
          <p:nvPr/>
        </p:nvSpPr>
        <p:spPr>
          <a:xfrm>
            <a:off x="285750" y="3214687"/>
            <a:ext cx="1619250" cy="357187"/>
          </a:xfrm>
          <a:prstGeom prst="roundRect">
            <a:avLst>
              <a:gd name="adj" fmla="val 16667"/>
            </a:avLst>
          </a:prstGeom>
          <a:solidFill>
            <a:srgbClr val="953735"/>
          </a:solidFill>
          <a:ln w="25400" cap="flat" cmpd="sng">
            <a:solidFill>
              <a:srgbClr val="D9969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НИИПШ</a:t>
            </a:r>
          </a:p>
        </p:txBody>
      </p:sp>
      <p:sp>
        <p:nvSpPr>
          <p:cNvPr id="165" name="Shape 165"/>
          <p:cNvSpPr/>
          <p:nvPr/>
        </p:nvSpPr>
        <p:spPr>
          <a:xfrm>
            <a:off x="285750" y="3857625"/>
            <a:ext cx="1619250" cy="357187"/>
          </a:xfrm>
          <a:prstGeom prst="roundRect">
            <a:avLst>
              <a:gd name="adj" fmla="val 16667"/>
            </a:avLst>
          </a:prstGeom>
          <a:solidFill>
            <a:srgbClr val="953735"/>
          </a:solidFill>
          <a:ln w="25400" cap="flat" cmpd="sng">
            <a:solidFill>
              <a:srgbClr val="D9969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НИПЛы</a:t>
            </a:r>
          </a:p>
        </p:txBody>
      </p:sp>
      <p:sp>
        <p:nvSpPr>
          <p:cNvPr id="166" name="Shape 166"/>
          <p:cNvSpPr/>
          <p:nvPr/>
        </p:nvSpPr>
        <p:spPr>
          <a:xfrm>
            <a:off x="2952750" y="3214687"/>
            <a:ext cx="2762250" cy="500062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Прорывные проекты</a:t>
            </a:r>
          </a:p>
        </p:txBody>
      </p:sp>
      <p:cxnSp>
        <p:nvCxnSpPr>
          <p:cNvPr id="167" name="Shape 167"/>
          <p:cNvCxnSpPr/>
          <p:nvPr/>
        </p:nvCxnSpPr>
        <p:spPr>
          <a:xfrm rot="10800000" flipH="1">
            <a:off x="2119289" y="3429000"/>
            <a:ext cx="619125" cy="1111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168" name="Shape 168"/>
          <p:cNvSpPr/>
          <p:nvPr/>
        </p:nvSpPr>
        <p:spPr>
          <a:xfrm>
            <a:off x="0" y="4786312"/>
            <a:ext cx="1333500" cy="785812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9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Международ-но-корпоратив-ные исследования</a:t>
            </a:r>
          </a:p>
        </p:txBody>
      </p:sp>
      <p:sp>
        <p:nvSpPr>
          <p:cNvPr id="169" name="Shape 169"/>
          <p:cNvSpPr/>
          <p:nvPr/>
        </p:nvSpPr>
        <p:spPr>
          <a:xfrm>
            <a:off x="1333500" y="4786312"/>
            <a:ext cx="1428750" cy="785812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9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Профессиона-льно-отраслевые исследования</a:t>
            </a:r>
          </a:p>
        </p:txBody>
      </p:sp>
      <p:sp>
        <p:nvSpPr>
          <p:cNvPr id="170" name="Shape 170"/>
          <p:cNvSpPr/>
          <p:nvPr/>
        </p:nvSpPr>
        <p:spPr>
          <a:xfrm>
            <a:off x="4191000" y="4786312"/>
            <a:ext cx="1524000" cy="785812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9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Университетско-исследователь-ские</a:t>
            </a:r>
          </a:p>
        </p:txBody>
      </p:sp>
      <p:sp>
        <p:nvSpPr>
          <p:cNvPr id="171" name="Shape 171"/>
          <p:cNvSpPr/>
          <p:nvPr/>
        </p:nvSpPr>
        <p:spPr>
          <a:xfrm>
            <a:off x="2762250" y="4786312"/>
            <a:ext cx="1428750" cy="785812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9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Республика-нско-ведомственные МОН РК</a:t>
            </a:r>
          </a:p>
        </p:txBody>
      </p:sp>
      <p:sp>
        <p:nvSpPr>
          <p:cNvPr id="172" name="Shape 172"/>
          <p:cNvSpPr/>
          <p:nvPr/>
        </p:nvSpPr>
        <p:spPr>
          <a:xfrm>
            <a:off x="7620000" y="2428875"/>
            <a:ext cx="4286250" cy="642937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Инновационно-образовательного менеджмента</a:t>
            </a:r>
          </a:p>
        </p:txBody>
      </p:sp>
      <p:cxnSp>
        <p:nvCxnSpPr>
          <p:cNvPr id="173" name="Shape 173"/>
          <p:cNvCxnSpPr/>
          <p:nvPr/>
        </p:nvCxnSpPr>
        <p:spPr>
          <a:xfrm>
            <a:off x="2095472" y="4000500"/>
            <a:ext cx="642937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174" name="Shape 174"/>
          <p:cNvSpPr/>
          <p:nvPr/>
        </p:nvSpPr>
        <p:spPr>
          <a:xfrm>
            <a:off x="10991850" y="5373687"/>
            <a:ext cx="1143000" cy="714375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9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Кластер по СМК и медиаком-муникации</a:t>
            </a:r>
          </a:p>
        </p:txBody>
      </p:sp>
      <p:sp>
        <p:nvSpPr>
          <p:cNvPr id="175" name="Shape 175"/>
          <p:cNvSpPr/>
          <p:nvPr/>
        </p:nvSpPr>
        <p:spPr>
          <a:xfrm>
            <a:off x="7161212" y="3257550"/>
            <a:ext cx="4764087" cy="879475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Центр управления профессионально-образовательными кластерами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6669087" y="3271837"/>
            <a:ext cx="473075" cy="908050"/>
          </a:xfrm>
          <a:prstGeom prst="rect">
            <a:avLst/>
          </a:prstGeom>
          <a:solidFill>
            <a:srgbClr val="77933C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</a:p>
        </p:txBody>
      </p:sp>
      <p:cxnSp>
        <p:nvCxnSpPr>
          <p:cNvPr id="177" name="Shape 177"/>
          <p:cNvCxnSpPr/>
          <p:nvPr/>
        </p:nvCxnSpPr>
        <p:spPr>
          <a:xfrm rot="5400000">
            <a:off x="1023903" y="3714750"/>
            <a:ext cx="285750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178" name="Shape 178"/>
          <p:cNvSpPr/>
          <p:nvPr/>
        </p:nvSpPr>
        <p:spPr>
          <a:xfrm>
            <a:off x="1619250" y="5643562"/>
            <a:ext cx="4095750" cy="714375"/>
          </a:xfrm>
          <a:prstGeom prst="roundRect">
            <a:avLst>
              <a:gd name="adj" fmla="val 0"/>
            </a:avLst>
          </a:prstGeom>
          <a:solidFill>
            <a:srgbClr val="376092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Инновационно-внедренческой результативности</a:t>
            </a:r>
          </a:p>
        </p:txBody>
      </p:sp>
      <p:sp>
        <p:nvSpPr>
          <p:cNvPr id="179" name="Shape 179"/>
          <p:cNvSpPr/>
          <p:nvPr/>
        </p:nvSpPr>
        <p:spPr>
          <a:xfrm>
            <a:off x="5715000" y="2643187"/>
            <a:ext cx="1905000" cy="214312"/>
          </a:xfrm>
          <a:prstGeom prst="leftRightArrow">
            <a:avLst>
              <a:gd name="adj1" fmla="val 162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Shape 180"/>
          <p:cNvGrpSpPr/>
          <p:nvPr/>
        </p:nvGrpSpPr>
        <p:grpSpPr>
          <a:xfrm>
            <a:off x="6662737" y="4240212"/>
            <a:ext cx="5219700" cy="914400"/>
            <a:chOff x="0" y="0"/>
            <a:chExt cx="2147483646" cy="2147483647"/>
          </a:xfrm>
        </p:grpSpPr>
        <p:sp>
          <p:nvSpPr>
            <p:cNvPr id="181" name="Shape 181"/>
            <p:cNvSpPr txBox="1"/>
            <p:nvPr/>
          </p:nvSpPr>
          <p:spPr>
            <a:xfrm>
              <a:off x="148798769" y="0"/>
              <a:ext cx="501631664" cy="2147483647"/>
            </a:xfrm>
            <a:prstGeom prst="rect">
              <a:avLst/>
            </a:prstGeom>
            <a:solidFill>
              <a:srgbClr val="376092"/>
            </a:solidFill>
            <a:ln w="25400" cap="flat" cmpd="sng">
              <a:solidFill>
                <a:srgbClr val="385D8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sz="1000" b="0" i="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Центр инноваци-онных технологий</a:t>
              </a:r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658271955" y="0"/>
              <a:ext cx="501631664" cy="2147483647"/>
            </a:xfrm>
            <a:prstGeom prst="rect">
              <a:avLst/>
            </a:prstGeom>
            <a:solidFill>
              <a:srgbClr val="376092"/>
            </a:solidFill>
            <a:ln w="25400" cap="flat" cmpd="sng">
              <a:solidFill>
                <a:srgbClr val="385D8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sz="1000" b="0" i="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Интернет-образоова-тельный ресурсный центр</a:t>
              </a:r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1128554833" y="0"/>
              <a:ext cx="501631664" cy="2147483647"/>
            </a:xfrm>
            <a:prstGeom prst="rect">
              <a:avLst/>
            </a:prstGeom>
            <a:solidFill>
              <a:srgbClr val="376092"/>
            </a:solidFill>
            <a:ln w="25400" cap="flat" cmpd="sng">
              <a:solidFill>
                <a:srgbClr val="385D8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sz="1000" b="0" i="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Центр интернационализации  и академичес-кой мобильности</a:t>
              </a:r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1645851982" y="0"/>
              <a:ext cx="501631664" cy="2147483647"/>
            </a:xfrm>
            <a:prstGeom prst="rect">
              <a:avLst/>
            </a:prstGeom>
            <a:solidFill>
              <a:srgbClr val="376092"/>
            </a:solidFill>
            <a:ln w="25400" cap="flat" cmpd="sng">
              <a:solidFill>
                <a:srgbClr val="385D8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sz="1000" b="0" i="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Центр управления дуальным образова-нием</a:t>
              </a: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0" y="0"/>
              <a:ext cx="195951247" cy="2147483647"/>
            </a:xfrm>
            <a:prstGeom prst="rect">
              <a:avLst/>
            </a:prstGeom>
            <a:solidFill>
              <a:srgbClr val="77933C"/>
            </a:solidFill>
            <a:ln w="25400" cap="flat" cmpd="sng">
              <a:solidFill>
                <a:srgbClr val="385D8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sz="1800" b="0" i="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Б</a:t>
              </a:r>
            </a:p>
          </p:txBody>
        </p:sp>
      </p:grpSp>
      <p:grpSp>
        <p:nvGrpSpPr>
          <p:cNvPr id="186" name="Shape 186"/>
          <p:cNvGrpSpPr/>
          <p:nvPr/>
        </p:nvGrpSpPr>
        <p:grpSpPr>
          <a:xfrm>
            <a:off x="6684962" y="5214950"/>
            <a:ext cx="4990002" cy="1004880"/>
            <a:chOff x="0" y="1482"/>
            <a:chExt cx="2147483647" cy="2147482164"/>
          </a:xfrm>
        </p:grpSpPr>
        <p:sp>
          <p:nvSpPr>
            <p:cNvPr id="187" name="Shape 187"/>
            <p:cNvSpPr/>
            <p:nvPr/>
          </p:nvSpPr>
          <p:spPr>
            <a:xfrm>
              <a:off x="619334075" y="357913868"/>
              <a:ext cx="619333992" cy="1789569778"/>
            </a:xfrm>
            <a:prstGeom prst="roundRect">
              <a:avLst>
                <a:gd name="adj" fmla="val 16667"/>
              </a:avLst>
            </a:prstGeom>
            <a:solidFill>
              <a:srgbClr val="FAC090"/>
            </a:solidFill>
            <a:ln w="25400" cap="flat" cmpd="sng">
              <a:solidFill>
                <a:srgbClr val="E46C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9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Иноязычно-педагогический кластер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238667860" y="357913868"/>
              <a:ext cx="619333992" cy="1789569778"/>
            </a:xfrm>
            <a:prstGeom prst="roundRect">
              <a:avLst>
                <a:gd name="adj" fmla="val 16667"/>
              </a:avLst>
            </a:prstGeom>
            <a:solidFill>
              <a:srgbClr val="FAC090"/>
            </a:solidFill>
            <a:ln w="25400" cap="flat" cmpd="sng">
              <a:solidFill>
                <a:srgbClr val="E46C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9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Инфокоммуни-кативный образ. кластер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0" y="357913868"/>
              <a:ext cx="619333992" cy="1789569778"/>
            </a:xfrm>
            <a:prstGeom prst="roundRect">
              <a:avLst>
                <a:gd name="adj" fmla="val 16667"/>
              </a:avLst>
            </a:prstGeom>
            <a:solidFill>
              <a:srgbClr val="FAC090"/>
            </a:solidFill>
            <a:ln w="25400" cap="flat" cmpd="sng">
              <a:solidFill>
                <a:srgbClr val="E46C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10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Кластер менеджмента туризма</a:t>
              </a:r>
            </a:p>
          </p:txBody>
        </p:sp>
        <p:cxnSp>
          <p:nvCxnSpPr>
            <p:cNvPr id="190" name="Shape 190"/>
            <p:cNvCxnSpPr/>
            <p:nvPr/>
          </p:nvCxnSpPr>
          <p:spPr>
            <a:xfrm>
              <a:off x="287175742" y="1482"/>
              <a:ext cx="1846130018" cy="3400051"/>
            </a:xfrm>
            <a:prstGeom prst="straightConnector1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1" name="Shape 191"/>
            <p:cNvCxnSpPr/>
            <p:nvPr/>
          </p:nvCxnSpPr>
          <p:spPr>
            <a:xfrm rot="5400000">
              <a:off x="907897915" y="178965802"/>
              <a:ext cx="83036773" cy="1986517"/>
            </a:xfrm>
            <a:prstGeom prst="straightConnector1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med" len="med"/>
              <a:tailEnd type="stealth" w="lg" len="lg"/>
            </a:ln>
          </p:spPr>
        </p:cxnSp>
        <p:cxnSp>
          <p:nvCxnSpPr>
            <p:cNvPr id="192" name="Shape 192"/>
            <p:cNvCxnSpPr/>
            <p:nvPr/>
          </p:nvCxnSpPr>
          <p:spPr>
            <a:xfrm rot="-5400000" flipH="1">
              <a:off x="1486401318" y="178955722"/>
              <a:ext cx="82577866" cy="2504"/>
            </a:xfrm>
            <a:prstGeom prst="straightConnector1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med" len="med"/>
              <a:tailEnd type="stealth" w="lg" len="lg"/>
            </a:ln>
          </p:spPr>
        </p:cxnSp>
        <p:cxnSp>
          <p:nvCxnSpPr>
            <p:cNvPr id="193" name="Shape 193"/>
            <p:cNvCxnSpPr/>
            <p:nvPr/>
          </p:nvCxnSpPr>
          <p:spPr>
            <a:xfrm rot="5400000">
              <a:off x="2105735806" y="178956855"/>
              <a:ext cx="82577866" cy="3978046"/>
            </a:xfrm>
            <a:prstGeom prst="straightConnector1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med" len="med"/>
              <a:tailEnd type="stealth" w="lg" len="lg"/>
            </a:ln>
          </p:spPr>
        </p:cxnSp>
        <p:cxnSp>
          <p:nvCxnSpPr>
            <p:cNvPr id="194" name="Shape 194"/>
            <p:cNvCxnSpPr/>
            <p:nvPr/>
          </p:nvCxnSpPr>
          <p:spPr>
            <a:xfrm rot="5400000">
              <a:off x="249941762" y="164783055"/>
              <a:ext cx="76107032" cy="3963910"/>
            </a:xfrm>
            <a:prstGeom prst="straightConnector1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med" len="med"/>
              <a:tailEnd type="stealth" w="lg" len="lg"/>
            </a:ln>
          </p:spPr>
        </p:cxnSp>
      </p:grpSp>
      <p:cxnSp>
        <p:nvCxnSpPr>
          <p:cNvPr id="195" name="Shape 195"/>
          <p:cNvCxnSpPr/>
          <p:nvPr/>
        </p:nvCxnSpPr>
        <p:spPr>
          <a:xfrm rot="5400000">
            <a:off x="9454380" y="4144168"/>
            <a:ext cx="142875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196" name="Shape 196"/>
          <p:cNvSpPr txBox="1"/>
          <p:nvPr/>
        </p:nvSpPr>
        <p:spPr>
          <a:xfrm>
            <a:off x="0" y="6500812"/>
            <a:ext cx="1428750" cy="35718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НИИПШ-ИДН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1428750" y="6500812"/>
            <a:ext cx="1428750" cy="35718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НИИПШ-МПН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2857500" y="6500812"/>
            <a:ext cx="1428750" cy="35718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НИИПШ-ЛИН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286250" y="6500812"/>
            <a:ext cx="1428750" cy="35718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НИИПШ-ЭПН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6675437" y="6386512"/>
            <a:ext cx="523875" cy="471487"/>
          </a:xfrm>
          <a:prstGeom prst="rect">
            <a:avLst/>
          </a:prstGeom>
          <a:solidFill>
            <a:srgbClr val="77933C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8863012" y="6443662"/>
            <a:ext cx="1489075" cy="414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Консалтинго-вая служба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0374312" y="6400800"/>
            <a:ext cx="1565275" cy="457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Патентно-внедренческий офис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7218362" y="6415087"/>
            <a:ext cx="1665287" cy="44291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Подготовительно-образовательный блок</a:t>
            </a:r>
          </a:p>
        </p:txBody>
      </p:sp>
      <p:sp>
        <p:nvSpPr>
          <p:cNvPr id="204" name="Shape 204"/>
          <p:cNvSpPr/>
          <p:nvPr/>
        </p:nvSpPr>
        <p:spPr>
          <a:xfrm rot="10800000" flipH="1">
            <a:off x="5715000" y="5786437"/>
            <a:ext cx="922337" cy="179387"/>
          </a:xfrm>
          <a:prstGeom prst="leftRightArrow">
            <a:avLst>
              <a:gd name="adj1" fmla="val 2792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Shape 205"/>
          <p:cNvCxnSpPr/>
          <p:nvPr/>
        </p:nvCxnSpPr>
        <p:spPr>
          <a:xfrm>
            <a:off x="309522" y="4714884"/>
            <a:ext cx="4714908" cy="1588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6" name="Shape 206"/>
          <p:cNvCxnSpPr/>
          <p:nvPr/>
        </p:nvCxnSpPr>
        <p:spPr>
          <a:xfrm rot="5400000">
            <a:off x="249237" y="4751387"/>
            <a:ext cx="71437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7" name="Shape 207"/>
          <p:cNvCxnSpPr/>
          <p:nvPr/>
        </p:nvCxnSpPr>
        <p:spPr>
          <a:xfrm rot="-5400000">
            <a:off x="1535112" y="4786312"/>
            <a:ext cx="1587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8" name="Shape 208"/>
          <p:cNvCxnSpPr/>
          <p:nvPr/>
        </p:nvCxnSpPr>
        <p:spPr>
          <a:xfrm rot="-5400000">
            <a:off x="2606675" y="4786312"/>
            <a:ext cx="1587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9" name="Shape 209"/>
          <p:cNvCxnSpPr/>
          <p:nvPr/>
        </p:nvCxnSpPr>
        <p:spPr>
          <a:xfrm rot="-5400000">
            <a:off x="3714750" y="4786312"/>
            <a:ext cx="1587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 rot="-5400000">
            <a:off x="1535112" y="4786312"/>
            <a:ext cx="1587" cy="15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11" name="Shape 211"/>
          <p:cNvCxnSpPr/>
          <p:nvPr/>
        </p:nvCxnSpPr>
        <p:spPr>
          <a:xfrm rot="5400000">
            <a:off x="2041497" y="4732337"/>
            <a:ext cx="71437" cy="3651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12" name="Shape 212"/>
          <p:cNvCxnSpPr/>
          <p:nvPr/>
        </p:nvCxnSpPr>
        <p:spPr>
          <a:xfrm rot="-5400000" flipH="1">
            <a:off x="3542489" y="4733131"/>
            <a:ext cx="71437" cy="34925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13" name="Shape 213"/>
          <p:cNvCxnSpPr/>
          <p:nvPr/>
        </p:nvCxnSpPr>
        <p:spPr>
          <a:xfrm rot="5400000">
            <a:off x="4989505" y="4751387"/>
            <a:ext cx="69850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14" name="Shape 214"/>
          <p:cNvCxnSpPr/>
          <p:nvPr/>
        </p:nvCxnSpPr>
        <p:spPr>
          <a:xfrm rot="5400000">
            <a:off x="4060018" y="4607718"/>
            <a:ext cx="214312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215" name="Shape 215"/>
          <p:cNvSpPr/>
          <p:nvPr/>
        </p:nvSpPr>
        <p:spPr>
          <a:xfrm>
            <a:off x="1333500" y="2071687"/>
            <a:ext cx="285750" cy="500062"/>
          </a:xfrm>
          <a:prstGeom prst="curvedRightArrow">
            <a:avLst>
              <a:gd name="adj1" fmla="val 16971"/>
              <a:gd name="adj2" fmla="val 20443"/>
              <a:gd name="adj3" fmla="val 16200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1906250" y="2000250"/>
            <a:ext cx="285750" cy="571500"/>
          </a:xfrm>
          <a:prstGeom prst="curvedLeftArrow">
            <a:avLst>
              <a:gd name="adj1" fmla="val 17551"/>
              <a:gd name="adj2" fmla="val 20588"/>
              <a:gd name="adj3" fmla="val 5400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2952750" y="3857625"/>
            <a:ext cx="2762250" cy="642937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Научно-исследовательские  прикладные проекты, внедренческие результаты</a:t>
            </a:r>
          </a:p>
        </p:txBody>
      </p:sp>
      <p:cxnSp>
        <p:nvCxnSpPr>
          <p:cNvPr id="218" name="Shape 218"/>
          <p:cNvCxnSpPr/>
          <p:nvPr/>
        </p:nvCxnSpPr>
        <p:spPr>
          <a:xfrm rot="5400000">
            <a:off x="7061993" y="5188743"/>
            <a:ext cx="57150" cy="14287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219" name="Shape 219"/>
          <p:cNvSpPr/>
          <p:nvPr/>
        </p:nvSpPr>
        <p:spPr>
          <a:xfrm rot="-5400000">
            <a:off x="9265443" y="4315618"/>
            <a:ext cx="146050" cy="3967162"/>
          </a:xfrm>
          <a:prstGeom prst="rightBrace">
            <a:avLst>
              <a:gd name="adj1" fmla="val 88"/>
              <a:gd name="adj2" fmla="val 50000"/>
            </a:avLst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0" name="Shape 220"/>
          <p:cNvCxnSpPr/>
          <p:nvPr/>
        </p:nvCxnSpPr>
        <p:spPr>
          <a:xfrm rot="5400000">
            <a:off x="8839220" y="6243658"/>
            <a:ext cx="211137" cy="1746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221" name="Shape 221"/>
          <p:cNvCxnSpPr/>
          <p:nvPr/>
        </p:nvCxnSpPr>
        <p:spPr>
          <a:xfrm rot="5400000">
            <a:off x="10126691" y="6186487"/>
            <a:ext cx="225425" cy="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222" name="Shape 222"/>
          <p:cNvCxnSpPr/>
          <p:nvPr/>
        </p:nvCxnSpPr>
        <p:spPr>
          <a:xfrm flipH="1">
            <a:off x="11220488" y="6096000"/>
            <a:ext cx="304800" cy="18891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223" name="Shape 223"/>
          <p:cNvCxnSpPr/>
          <p:nvPr/>
        </p:nvCxnSpPr>
        <p:spPr>
          <a:xfrm>
            <a:off x="7596200" y="6143646"/>
            <a:ext cx="214311" cy="169841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224" name="Shape 224"/>
          <p:cNvCxnSpPr/>
          <p:nvPr/>
        </p:nvCxnSpPr>
        <p:spPr>
          <a:xfrm>
            <a:off x="392112" y="266700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225" name="Shape 225"/>
          <p:cNvGrpSpPr/>
          <p:nvPr/>
        </p:nvGrpSpPr>
        <p:grpSpPr>
          <a:xfrm>
            <a:off x="494093" y="297258"/>
            <a:ext cx="11399459" cy="415440"/>
            <a:chOff x="0" y="0"/>
            <a:chExt cx="2147483647" cy="2147483647"/>
          </a:xfrm>
        </p:grpSpPr>
        <p:sp>
          <p:nvSpPr>
            <p:cNvPr id="226" name="Shape 226"/>
            <p:cNvSpPr txBox="1"/>
            <p:nvPr/>
          </p:nvSpPr>
          <p:spPr>
            <a:xfrm>
              <a:off x="1424354684" y="14363827"/>
              <a:ext cx="723128962" cy="2117168166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7" name="Shape 227"/>
            <p:cNvGrpSpPr/>
            <p:nvPr/>
          </p:nvGrpSpPr>
          <p:grpSpPr>
            <a:xfrm>
              <a:off x="0" y="0"/>
              <a:ext cx="1424582976" cy="2147483647"/>
              <a:chOff x="0" y="0"/>
              <a:chExt cx="2147483647" cy="2147483647"/>
            </a:xfrm>
          </p:grpSpPr>
          <p:pic>
            <p:nvPicPr>
              <p:cNvPr id="228" name="Shape 22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6318212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Shape 229"/>
              <p:cNvSpPr txBox="1"/>
              <p:nvPr/>
            </p:nvSpPr>
            <p:spPr>
              <a:xfrm>
                <a:off x="2146039" y="14365023"/>
                <a:ext cx="2145337607" cy="211716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0" name="Shape 230"/>
          <p:cNvSpPr txBox="1"/>
          <p:nvPr/>
        </p:nvSpPr>
        <p:spPr>
          <a:xfrm>
            <a:off x="801687" y="190500"/>
            <a:ext cx="10701337" cy="560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679F"/>
              </a:buClr>
              <a:buSzPct val="25000"/>
              <a:buFont typeface="Times New Roman"/>
              <a:buNone/>
            </a:pPr>
            <a:r>
              <a:rPr lang="en-US" sz="1800" b="1" i="0" u="none">
                <a:solidFill>
                  <a:srgbClr val="2967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Инфраструктура научно-образовательного инновационного комплекса КазУМОиМЯ им. Абылай хана (НОИК)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167174" y="0"/>
            <a:ext cx="8024825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6. Уникальность миссии.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Shape 583"/>
          <p:cNvCxnSpPr/>
          <p:nvPr/>
        </p:nvCxnSpPr>
        <p:spPr>
          <a:xfrm rot="-5400000">
            <a:off x="7572375" y="1857375"/>
            <a:ext cx="285750" cy="28575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rgbClr val="F5F4ED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584" name="Shape 584"/>
          <p:cNvCxnSpPr/>
          <p:nvPr/>
        </p:nvCxnSpPr>
        <p:spPr>
          <a:xfrm rot="10800000">
            <a:off x="1428750" y="1785937"/>
            <a:ext cx="357187" cy="28575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rgbClr val="F5F4ED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585" name="Shape 585"/>
          <p:cNvCxnSpPr/>
          <p:nvPr/>
        </p:nvCxnSpPr>
        <p:spPr>
          <a:xfrm rot="10800000" flipH="1">
            <a:off x="3065462" y="1643062"/>
            <a:ext cx="363537" cy="24130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rgbClr val="F5F4ED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586" name="Shape 586"/>
          <p:cNvSpPr/>
          <p:nvPr/>
        </p:nvSpPr>
        <p:spPr>
          <a:xfrm>
            <a:off x="476250" y="2868612"/>
            <a:ext cx="2286000" cy="17145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НИИПШ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Модернизации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иноязычно-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профессионального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 образования</a:t>
            </a:r>
          </a:p>
        </p:txBody>
      </p:sp>
      <p:sp>
        <p:nvSpPr>
          <p:cNvPr id="587" name="Shape 587"/>
          <p:cNvSpPr/>
          <p:nvPr/>
        </p:nvSpPr>
        <p:spPr>
          <a:xfrm>
            <a:off x="285750" y="1214437"/>
            <a:ext cx="2571750" cy="1214437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НИПО комплекс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иноязычно-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дидактическому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направлению</a:t>
            </a:r>
          </a:p>
        </p:txBody>
      </p:sp>
      <p:sp>
        <p:nvSpPr>
          <p:cNvPr id="588" name="Shape 588"/>
          <p:cNvSpPr/>
          <p:nvPr/>
        </p:nvSpPr>
        <p:spPr>
          <a:xfrm>
            <a:off x="3143250" y="1214437"/>
            <a:ext cx="2476500" cy="1214437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НИПО комплекс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лингво-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инофилологическому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направлению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000750" y="1214437"/>
            <a:ext cx="2571750" cy="1214437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НИПО комплекс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международно-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профессиональному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направлению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8858250" y="1214437"/>
            <a:ext cx="2667000" cy="1214437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НИПО комплекс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бизнес-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экономическому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6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направлению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3360737" y="2909887"/>
            <a:ext cx="2286000" cy="17145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НИИПШ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межкультурной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коммуникации и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теоретико-прикладной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лингвистике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6286500" y="2786062"/>
            <a:ext cx="2286000" cy="17145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НИИПШ по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мировой политике,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международно-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интеграционным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 и геополитическим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процессам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 современности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9144000" y="2857500"/>
            <a:ext cx="2286000" cy="17145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i="0" u="none">
              <a:solidFill>
                <a:srgbClr val="0D0A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НИИПШ по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менеджменту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праву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и мировой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Calibri"/>
              <a:buNone/>
            </a:pPr>
            <a:r>
              <a:rPr lang="en-US" sz="1200" b="1" i="0" u="none">
                <a:solidFill>
                  <a:srgbClr val="0D0A10"/>
                </a:solidFill>
                <a:latin typeface="Calibri"/>
                <a:ea typeface="Calibri"/>
                <a:cs typeface="Calibri"/>
                <a:sym typeface="Calibri"/>
              </a:rPr>
              <a:t>экономике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Shape 594"/>
          <p:cNvCxnSpPr/>
          <p:nvPr/>
        </p:nvCxnSpPr>
        <p:spPr>
          <a:xfrm rot="5400000">
            <a:off x="10036968" y="2655093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sp>
        <p:nvSpPr>
          <p:cNvPr id="595" name="Shape 595"/>
          <p:cNvSpPr/>
          <p:nvPr/>
        </p:nvSpPr>
        <p:spPr>
          <a:xfrm>
            <a:off x="515937" y="5035550"/>
            <a:ext cx="2095500" cy="1428750"/>
          </a:xfrm>
          <a:prstGeom prst="triangle">
            <a:avLst>
              <a:gd name="adj" fmla="val 50000"/>
            </a:avLst>
          </a:prstGeom>
          <a:solidFill>
            <a:srgbClr val="BD92DE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3348037" y="4994275"/>
            <a:ext cx="2095500" cy="1428750"/>
          </a:xfrm>
          <a:prstGeom prst="triangle">
            <a:avLst>
              <a:gd name="adj" fmla="val 50000"/>
            </a:avLst>
          </a:prstGeom>
          <a:solidFill>
            <a:srgbClr val="BD92DE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6396037" y="5006975"/>
            <a:ext cx="2095500" cy="1428750"/>
          </a:xfrm>
          <a:prstGeom prst="triangle">
            <a:avLst>
              <a:gd name="adj" fmla="val 50000"/>
            </a:avLst>
          </a:prstGeom>
          <a:solidFill>
            <a:srgbClr val="BD92DE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9320212" y="4953000"/>
            <a:ext cx="2095500" cy="1428750"/>
          </a:xfrm>
          <a:prstGeom prst="triangle">
            <a:avLst>
              <a:gd name="adj" fmla="val 50000"/>
            </a:avLst>
          </a:prstGeom>
          <a:solidFill>
            <a:srgbClr val="BD92DE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830262" y="5795962"/>
            <a:ext cx="1333500" cy="336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Questrial"/>
              <a:buNone/>
            </a:pPr>
            <a:r>
              <a:rPr lang="en-US" sz="1600" b="1" i="0" u="none">
                <a:solidFill>
                  <a:srgbClr val="0D0A10"/>
                </a:solidFill>
                <a:latin typeface="Questrial"/>
                <a:ea typeface="Questrial"/>
                <a:cs typeface="Questrial"/>
                <a:sym typeface="Questrial"/>
              </a:rPr>
              <a:t>3 - НИПЛ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3727450" y="5824537"/>
            <a:ext cx="1524000" cy="338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Questrial"/>
              <a:buNone/>
            </a:pPr>
            <a:r>
              <a:rPr lang="en-US" sz="1600" b="1" i="0" u="none">
                <a:solidFill>
                  <a:srgbClr val="0D0A10"/>
                </a:solidFill>
                <a:latin typeface="Questrial"/>
                <a:ea typeface="Questrial"/>
                <a:cs typeface="Questrial"/>
                <a:sym typeface="Questrial"/>
              </a:rPr>
              <a:t>3 - НИПЛ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6884987" y="5792787"/>
            <a:ext cx="1428750" cy="338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Questrial"/>
              <a:buNone/>
            </a:pPr>
            <a:r>
              <a:rPr lang="en-US" sz="1600" b="1" i="0" u="none">
                <a:solidFill>
                  <a:srgbClr val="0D0A10"/>
                </a:solidFill>
                <a:latin typeface="Questrial"/>
                <a:ea typeface="Questrial"/>
                <a:cs typeface="Questrial"/>
                <a:sym typeface="Questrial"/>
              </a:rPr>
              <a:t>2 - НИПЛ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9729787" y="5807075"/>
            <a:ext cx="1333500" cy="336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A10"/>
              </a:buClr>
              <a:buSzPct val="25000"/>
              <a:buFont typeface="Questrial"/>
              <a:buNone/>
            </a:pPr>
            <a:r>
              <a:rPr lang="en-US" sz="1600" b="1" i="0" u="none">
                <a:solidFill>
                  <a:srgbClr val="0D0A10"/>
                </a:solidFill>
                <a:latin typeface="Questrial"/>
                <a:ea typeface="Questrial"/>
                <a:cs typeface="Questrial"/>
                <a:sym typeface="Questrial"/>
              </a:rPr>
              <a:t>4 - НИПЛ</a:t>
            </a:r>
          </a:p>
        </p:txBody>
      </p:sp>
      <p:cxnSp>
        <p:nvCxnSpPr>
          <p:cNvPr id="603" name="Shape 603"/>
          <p:cNvCxnSpPr/>
          <p:nvPr/>
        </p:nvCxnSpPr>
        <p:spPr>
          <a:xfrm>
            <a:off x="377825" y="293687"/>
            <a:ext cx="1139348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04" name="Shape 604"/>
          <p:cNvSpPr txBox="1"/>
          <p:nvPr/>
        </p:nvSpPr>
        <p:spPr>
          <a:xfrm>
            <a:off x="6238877" y="0"/>
            <a:ext cx="5953123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                  7. Уникальность миссии.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Shape 605"/>
          <p:cNvGrpSpPr/>
          <p:nvPr/>
        </p:nvGrpSpPr>
        <p:grpSpPr>
          <a:xfrm>
            <a:off x="414528" y="333184"/>
            <a:ext cx="11398059" cy="816388"/>
            <a:chOff x="0" y="0"/>
            <a:chExt cx="2147483647" cy="2147483647"/>
          </a:xfrm>
        </p:grpSpPr>
        <p:sp>
          <p:nvSpPr>
            <p:cNvPr id="606" name="Shape 606"/>
            <p:cNvSpPr txBox="1"/>
            <p:nvPr/>
          </p:nvSpPr>
          <p:spPr>
            <a:xfrm>
              <a:off x="1424266159" y="17204884"/>
              <a:ext cx="723217487" cy="2117165120"/>
            </a:xfrm>
            <a:prstGeom prst="rect">
              <a:avLst/>
            </a:prstGeom>
            <a:blipFill rotWithShape="1">
              <a:blip r:embed="rId3">
                <a:alphaModFix amt="75000"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Shape 607"/>
            <p:cNvGrpSpPr/>
            <p:nvPr/>
          </p:nvGrpSpPr>
          <p:grpSpPr>
            <a:xfrm>
              <a:off x="0" y="0"/>
              <a:ext cx="1424393775" cy="2147483647"/>
              <a:chOff x="0" y="0"/>
              <a:chExt cx="2147483647" cy="2147483647"/>
            </a:xfrm>
          </p:grpSpPr>
          <p:pic>
            <p:nvPicPr>
              <p:cNvPr id="608" name="Shape 60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2133424516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9" name="Shape 609"/>
              <p:cNvSpPr txBox="1"/>
              <p:nvPr/>
            </p:nvSpPr>
            <p:spPr>
              <a:xfrm>
                <a:off x="1298688" y="17205931"/>
                <a:ext cx="2146184958" cy="2117166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0" name="Shape 610"/>
          <p:cNvSpPr txBox="1"/>
          <p:nvPr/>
        </p:nvSpPr>
        <p:spPr>
          <a:xfrm>
            <a:off x="760412" y="327025"/>
            <a:ext cx="1104265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Научно-образовательный инновационный комплекс ВУЗа</a:t>
            </a:r>
          </a:p>
        </p:txBody>
      </p:sp>
      <p:cxnSp>
        <p:nvCxnSpPr>
          <p:cNvPr id="611" name="Shape 611"/>
          <p:cNvCxnSpPr/>
          <p:nvPr/>
        </p:nvCxnSpPr>
        <p:spPr>
          <a:xfrm rot="5400000">
            <a:off x="10105231" y="4768056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2" name="Shape 612"/>
          <p:cNvCxnSpPr/>
          <p:nvPr/>
        </p:nvCxnSpPr>
        <p:spPr>
          <a:xfrm rot="5400000">
            <a:off x="7144543" y="2624931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3" name="Shape 613"/>
          <p:cNvCxnSpPr/>
          <p:nvPr/>
        </p:nvCxnSpPr>
        <p:spPr>
          <a:xfrm rot="5400000">
            <a:off x="7182643" y="4669631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4" name="Shape 614"/>
          <p:cNvCxnSpPr/>
          <p:nvPr/>
        </p:nvCxnSpPr>
        <p:spPr>
          <a:xfrm rot="5400000">
            <a:off x="4260056" y="2640806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5" name="Shape 615"/>
          <p:cNvCxnSpPr/>
          <p:nvPr/>
        </p:nvCxnSpPr>
        <p:spPr>
          <a:xfrm rot="5400000">
            <a:off x="4179093" y="4847431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6" name="Shape 616"/>
          <p:cNvCxnSpPr/>
          <p:nvPr/>
        </p:nvCxnSpPr>
        <p:spPr>
          <a:xfrm rot="5400000">
            <a:off x="1313656" y="2621756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  <p:cxnSp>
        <p:nvCxnSpPr>
          <p:cNvPr id="617" name="Shape 617"/>
          <p:cNvCxnSpPr/>
          <p:nvPr/>
        </p:nvCxnSpPr>
        <p:spPr>
          <a:xfrm rot="5400000">
            <a:off x="1310481" y="4790281"/>
            <a:ext cx="428625" cy="158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miter lim="800000"/>
            <a:headEnd type="none" w="med" len="med"/>
            <a:tailEnd type="stealth" w="lg" len="lg"/>
          </a:ln>
        </p:spPr>
      </p:cxn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8393112" y="0"/>
            <a:ext cx="37989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r="56373" b="49987"/>
          <a:stretch/>
        </p:blipFill>
        <p:spPr>
          <a:xfrm>
            <a:off x="8893175" y="4105275"/>
            <a:ext cx="3273177" cy="274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08" y="285728"/>
            <a:ext cx="1200158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8393112" y="0"/>
            <a:ext cx="37989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ct val="25000"/>
              <a:buFont typeface="Calibri"/>
              <a:buNone/>
            </a:pPr>
            <a:r>
              <a:rPr lang="ru-RU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lang="en-US" sz="1200" b="0" i="0" u="none" dirty="0" err="1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Стратегия</a:t>
            </a:r>
            <a:r>
              <a:rPr lang="en-US" sz="1200" b="0" i="0" u="none" dirty="0" smtClea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развития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КазУМОиМЯ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им.Абылай</a:t>
            </a:r>
            <a:r>
              <a:rPr lang="en-US" sz="1200" b="0" i="0" u="none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dirty="0" err="1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хана</a:t>
            </a:r>
            <a:endParaRPr lang="en-US" sz="1200" b="0" i="0" u="none" dirty="0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r="56373" b="49987"/>
          <a:stretch/>
        </p:blipFill>
        <p:spPr>
          <a:xfrm>
            <a:off x="8893175" y="4105275"/>
            <a:ext cx="3273177" cy="2742630"/>
          </a:xfrm>
          <a:prstGeom prst="rect">
            <a:avLst/>
          </a:prstGeom>
          <a:noFill/>
          <a:ln>
            <a:noFill/>
          </a:ln>
        </p:spPr>
      </p:pic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7281" name="Object 1"/>
          <p:cNvGraphicFramePr>
            <a:graphicFrameLocks noChangeAspect="1"/>
          </p:cNvGraphicFramePr>
          <p:nvPr/>
        </p:nvGraphicFramePr>
        <p:xfrm>
          <a:off x="1595406" y="357166"/>
          <a:ext cx="9215502" cy="607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2" name="Visio" r:id="rId5" imgW="10330891" imgH="7640269" progId="">
                  <p:embed/>
                </p:oleObj>
              </mc:Choice>
              <mc:Fallback>
                <p:oleObj name="Visio" r:id="rId5" imgW="10330891" imgH="7640269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406" y="357166"/>
                        <a:ext cx="9215502" cy="6072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7001</Words>
  <Application>Microsoft Office PowerPoint</Application>
  <PresentationFormat>Широкоэкранный</PresentationFormat>
  <Paragraphs>1162</Paragraphs>
  <Slides>59</Slides>
  <Notes>41</Notes>
  <HiddenSlides>11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9" baseType="lpstr">
      <vt:lpstr>Arial</vt:lpstr>
      <vt:lpstr>Arial Narrow</vt:lpstr>
      <vt:lpstr>Wingdings</vt:lpstr>
      <vt:lpstr>Noto Sans Symbols</vt:lpstr>
      <vt:lpstr>Questrial</vt:lpstr>
      <vt:lpstr>Calibri</vt:lpstr>
      <vt:lpstr>Times New Roman</vt:lpstr>
      <vt:lpstr>Тема Office</vt:lpstr>
      <vt:lpstr>Visio</vt:lpstr>
      <vt:lpstr>Лист Microsoft Excel 97-2003</vt:lpstr>
      <vt:lpstr>Министерство образования и науки Республики Казахстан АО «Казахский университет международных отношений и мировых языков имени Абылай хана» </vt:lpstr>
      <vt:lpstr>СТРАТЕГИЧЕСКИЕ ОРИЕНТИРЫ ГОСУДАРСТВЕННОЙ ПОЛИТИКИ И  ГОСУДАРСТВЕННОЙ ПРОГРАММЫ, ОПРЕДЕЛЯВЩИЕ  ДЕЯТЕЛЬНОСТЬ ВУЗа в 2015-2016 году</vt:lpstr>
      <vt:lpstr>   </vt:lpstr>
      <vt:lpstr>СОДЕРЖАНИЕ:</vt:lpstr>
      <vt:lpstr>МИССИЯ И ВИДЕНИЕ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Стратегические ключевые показатели эффективности  КазУМОиМЯ имени Абылай хана на 2017-2021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Международное сотрудничество с зарубежными вузами</vt:lpstr>
      <vt:lpstr>Академическая мобильность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Стратегическое направление «Единая научно-образовательная профессионально-инновационная инфраструктура университета».</vt:lpstr>
      <vt:lpstr> Стратегическое направление  «Подготовка новой конкурентоспособной генерации выпускников через  модификацию базовых специальностей по спросу мирового и отечественного рынка труда »  </vt:lpstr>
      <vt:lpstr>Стратегическое направление «Интеграция науки – образования – инноваций»</vt:lpstr>
      <vt:lpstr>Стратегическое направление «Инновационно-направленная подготовка и переподготовка кадрового преподавательского резерва в стране и за рубежом»</vt:lpstr>
      <vt:lpstr>Стратегическое направление 5: Интернационализация высшего специального профобразования и корпоративное научно-исследовательское взаимодействие с зарубежным научно-образовательным сообществом.</vt:lpstr>
      <vt:lpstr>Стратегическое направление «Реализация общенациональной идеи «Мәңгілік Ел» и программы модернизации общественного сознания Главы государства «Рухани жаңғыру»</vt:lpstr>
      <vt:lpstr>Презентация PowerPoint</vt:lpstr>
      <vt:lpstr>Экспертная оценка потенциала стратегического  менеджмента КазУМОиМЯ</vt:lpstr>
      <vt:lpstr>Экспертная оценка потенциала стратегического   менеджмента в КазУМОиМЯ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РАЗВИТИЯ  КазУМОиМЯ имени Абылай хана  на 2017-2021гг.</dc:title>
  <dc:creator>User</dc:creator>
  <cp:lastModifiedBy>User</cp:lastModifiedBy>
  <cp:revision>136</cp:revision>
  <dcterms:modified xsi:type="dcterms:W3CDTF">2017-12-20T10:16:40Z</dcterms:modified>
</cp:coreProperties>
</file>